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231942-C95C-45B8-B466-14856F331A46}" type="datetimeFigureOut">
              <a:rPr lang="de-DE" smtClean="0"/>
              <a:t>21.10.2015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3237A4-BE1B-45DA-868D-9FFCC0C082BF}" type="slidenum">
              <a:rPr lang="de-DE" smtClean="0"/>
              <a:t>‹Nr.›</a:t>
            </a:fld>
            <a:endParaRPr lang="de-DE"/>
          </a:p>
        </p:txBody>
      </p:sp>
    </p:spTree>
    <p:extLst>
      <p:ext uri="{BB962C8B-B14F-4D97-AF65-F5344CB8AC3E}">
        <p14:creationId xmlns:p14="http://schemas.microsoft.com/office/powerpoint/2010/main" val="7640049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7D10C09F-FCA1-48C8-B40D-42E1045D109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10/21/2015 2:52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741264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496F374-C154-4C0D-B7C4-3D6D7BC84FDD}"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640356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Microsoft Ignite 2015</a:t>
            </a:r>
            <a:endParaRPr kumimoji="0" lang="en-US" sz="1200" b="0" i="0" u="none" strike="noStrike" kern="1200" cap="none" spc="0" normalizeH="0" baseline="0" noProof="0" dirty="0" smtClean="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10/21/2015 2:52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17334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en-US" sz="900" b="1" kern="1200" baseline="0" dirty="0" smtClean="0">
              <a:solidFill>
                <a:schemeClr val="tx1"/>
              </a:solidFill>
              <a:latin typeface="Segoe UI" pitchFamily="34" charset="0"/>
              <a:ea typeface="+mn-ea"/>
              <a:cs typeface="+mn-cs"/>
            </a:endParaRPr>
          </a:p>
        </p:txBody>
      </p:sp>
      <p:sp>
        <p:nvSpPr>
          <p:cNvPr id="8" name="Date Placeholder 7"/>
          <p:cNvSpPr>
            <a:spLocks noGrp="1"/>
          </p:cNvSpPr>
          <p:nvPr>
            <p:ph type="dt"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2EC64DE5-4A80-4049-BDC7-E36CCA811281}"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10/21/2015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9" name="Footer Placeholder 8"/>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b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10" name="Slide Number Placeholder 9"/>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11" name="Header Placeholder 10"/>
          <p:cNvSpPr>
            <a:spLocks noGrp="1"/>
          </p:cNvSpPr>
          <p:nvPr>
            <p:ph type="hdr" sz="quarter" idx="13"/>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rPr>
              <a:t>Tech Ready 15</a:t>
            </a:r>
          </a:p>
        </p:txBody>
      </p:sp>
    </p:spTree>
    <p:extLst>
      <p:ext uri="{BB962C8B-B14F-4D97-AF65-F5344CB8AC3E}">
        <p14:creationId xmlns:p14="http://schemas.microsoft.com/office/powerpoint/2010/main" val="3971126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Microsoft Ignite 2015</a:t>
            </a:r>
            <a:endParaRPr kumimoji="0" lang="en-US" sz="1200" b="0" i="0" u="none" strike="noStrike" kern="1200" cap="none" spc="0" normalizeH="0" baseline="0" noProof="0" dirty="0" smtClean="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10/21/2015 2:52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16265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90EC29EE-A8AD-4CE0-9C0B-116E0D4D75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10/21/2015 2:52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4572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8" name="Date Placeholder 7"/>
          <p:cNvSpPr>
            <a:spLocks noGrp="1"/>
          </p:cNvSpPr>
          <p:nvPr>
            <p:ph type="dt" idx="10"/>
          </p:nvPr>
        </p:nvSpPr>
        <p:spPr/>
        <p:txBody>
          <a:bodyPr/>
          <a:lstStyle/>
          <a:p>
            <a:fld id="{B99DAD43-60D8-471A-9F95-A57F917F9F49}" type="datetime1">
              <a:rPr lang="en-US" smtClean="0">
                <a:solidFill>
                  <a:prstClr val="black"/>
                </a:solidFill>
              </a:rPr>
              <a:pPr/>
              <a:t>10/21/2015</a:t>
            </a:fld>
            <a:endParaRPr lang="en-US" dirty="0">
              <a:solidFill>
                <a:prstClr val="black"/>
              </a:solidFill>
            </a:endParaRPr>
          </a:p>
        </p:txBody>
      </p:sp>
      <p:sp>
        <p:nvSpPr>
          <p:cNvPr id="9" name="Footer Placeholder 8"/>
          <p:cNvSpPr>
            <a:spLocks noGrp="1"/>
          </p:cNvSpPr>
          <p:nvPr>
            <p:ph type="ftr" sz="quarter" idx="11"/>
          </p:nvPr>
        </p:nvSpPr>
        <p:spPr/>
        <p:txBody>
          <a:bodyPr/>
          <a:lstStyle/>
          <a:p>
            <a:pPr defTabSz="914049"/>
            <a:r>
              <a:rPr lang="en-US">
                <a:solidFill>
                  <a:prstClr val="black"/>
                </a:solidFill>
              </a:rPr>
              <a:t>© 2012 Microsoft Corporation. All rights reserved. Microsoft, Windows, and other product names are or may be registered trademarks and/or trademarks in the U.S. and/or other countries.</a:t>
            </a:r>
          </a:p>
          <a:p>
            <a:pPr defTabSz="914049"/>
            <a:r>
              <a:rPr lang="en-US">
                <a:solidFill>
                  <a:prstClr val="black"/>
                </a:solidFill>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dirty="0">
              <a:solidFill>
                <a:prstClr val="black"/>
              </a:solidFill>
            </a:endParaRPr>
          </a:p>
        </p:txBody>
      </p:sp>
      <p:sp>
        <p:nvSpPr>
          <p:cNvPr id="10" name="Slide Number Placeholder 9"/>
          <p:cNvSpPr>
            <a:spLocks noGrp="1"/>
          </p:cNvSpPr>
          <p:nvPr>
            <p:ph type="sldNum" sz="quarter" idx="12"/>
          </p:nvPr>
        </p:nvSpPr>
        <p:spPr/>
        <p:txBody>
          <a:bodyPr/>
          <a:lstStyle/>
          <a:p>
            <a:fld id="{B4008EB6-D09E-4580-8CD6-DDB14511944F}" type="slidenum">
              <a:rPr lang="en-US" smtClean="0">
                <a:solidFill>
                  <a:prstClr val="black"/>
                </a:solidFill>
              </a:rPr>
              <a:pPr/>
              <a:t>13</a:t>
            </a:fld>
            <a:endParaRPr lang="en-US" dirty="0">
              <a:solidFill>
                <a:prstClr val="black"/>
              </a:solidFill>
            </a:endParaRPr>
          </a:p>
        </p:txBody>
      </p:sp>
      <p:sp>
        <p:nvSpPr>
          <p:cNvPr id="11" name="Header Placeholder 10"/>
          <p:cNvSpPr>
            <a:spLocks noGrp="1"/>
          </p:cNvSpPr>
          <p:nvPr>
            <p:ph type="hdr" sz="quarter" idx="13"/>
          </p:nvPr>
        </p:nvSpPr>
        <p:spPr/>
        <p:txBody>
          <a:bodyPr/>
          <a:lstStyle/>
          <a:p>
            <a:r>
              <a:rPr lang="en-US" smtClean="0">
                <a:solidFill>
                  <a:prstClr val="black"/>
                </a:solidFill>
              </a:rPr>
              <a:t>Windows Server Management Marketing</a:t>
            </a:r>
            <a:endParaRPr lang="en-US" dirty="0">
              <a:solidFill>
                <a:prstClr val="black"/>
              </a:solidFill>
            </a:endParaRPr>
          </a:p>
        </p:txBody>
      </p:sp>
    </p:spTree>
    <p:extLst>
      <p:ext uri="{BB962C8B-B14F-4D97-AF65-F5344CB8AC3E}">
        <p14:creationId xmlns:p14="http://schemas.microsoft.com/office/powerpoint/2010/main" val="1735808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Teal">
    <p:bg bwMode="gray">
      <p:bgPr>
        <a:solidFill>
          <a:schemeClr val="bg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lvl1pPr marL="0" indent="0">
              <a:buNone/>
              <a:defRPr/>
            </a:lvl1pPr>
          </a:lstStyle>
          <a:p>
            <a:endParaRPr lang="en-US"/>
          </a:p>
        </p:txBody>
      </p:sp>
      <p:sp>
        <p:nvSpPr>
          <p:cNvPr id="9" name="Title 1"/>
          <p:cNvSpPr>
            <a:spLocks noGrp="1"/>
          </p:cNvSpPr>
          <p:nvPr>
            <p:ph type="title" hasCustomPrompt="1"/>
          </p:nvPr>
        </p:nvSpPr>
        <p:spPr>
          <a:xfrm>
            <a:off x="269303" y="291069"/>
            <a:ext cx="5378485" cy="1793104"/>
          </a:xfrm>
          <a:noFill/>
        </p:spPr>
        <p:txBody>
          <a:bodyPr lIns="182880" tIns="146304" rIns="182880" bIns="146304" anchor="t" anchorCtr="0"/>
          <a:lstStyle>
            <a:lvl1pPr>
              <a:defRPr sz="4705" spc="-98" baseline="0">
                <a:gradFill>
                  <a:gsLst>
                    <a:gs pos="46903">
                      <a:srgbClr val="FFFFFF"/>
                    </a:gs>
                    <a:gs pos="83000">
                      <a:srgbClr val="FFFFFF"/>
                    </a:gs>
                  </a:gsLst>
                  <a:lin ang="5400000" scaled="1"/>
                </a:gradFill>
              </a:defRPr>
            </a:lvl1pPr>
          </a:lstStyle>
          <a:p>
            <a:r>
              <a:rPr lang="en-US" dirty="0" smtClean="0"/>
              <a:t>Presentation title</a:t>
            </a:r>
            <a:endParaRPr lang="en-US" dirty="0"/>
          </a:p>
        </p:txBody>
      </p:sp>
    </p:spTree>
    <p:extLst>
      <p:ext uri="{BB962C8B-B14F-4D97-AF65-F5344CB8AC3E}">
        <p14:creationId xmlns:p14="http://schemas.microsoft.com/office/powerpoint/2010/main" val="37042951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and Content 2">
    <p:bg bwMode="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56637">
                      <a:schemeClr val="tx1"/>
                    </a:gs>
                    <a:gs pos="33000">
                      <a:schemeClr val="tx1"/>
                    </a:gs>
                  </a:gsLst>
                  <a:lin ang="5400000" scaled="0"/>
                </a:gra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smtClean="0"/>
              <a:t>Click to edit Master text styles</a:t>
            </a:r>
          </a:p>
        </p:txBody>
      </p:sp>
    </p:spTree>
    <p:extLst>
      <p:ext uri="{BB962C8B-B14F-4D97-AF65-F5344CB8AC3E}">
        <p14:creationId xmlns:p14="http://schemas.microsoft.com/office/powerpoint/2010/main" val="2167519296"/>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mp; Content Bulleted Text">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896518"/>
          </a:xfrm>
        </p:spPr>
        <p:txBody>
          <a:bodyPr/>
          <a:lstStyle>
            <a:lvl1pPr>
              <a:defRPr sz="5686">
                <a:gradFill>
                  <a:gsLst>
                    <a:gs pos="6195">
                      <a:schemeClr val="tx1"/>
                    </a:gs>
                    <a:gs pos="26000">
                      <a:schemeClr val="tx1"/>
                    </a:gs>
                  </a:gsLst>
                  <a:lin ang="5400000" scaled="0"/>
                </a:gra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751957341"/>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Content Teal">
    <p:bg bwMode="ltGray">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dirty="0" smtClean="0"/>
              <a:t>Click to edit Master text styles</a:t>
            </a:r>
          </a:p>
        </p:txBody>
      </p:sp>
    </p:spTree>
    <p:extLst>
      <p:ext uri="{BB962C8B-B14F-4D97-AF65-F5344CB8AC3E}">
        <p14:creationId xmlns:p14="http://schemas.microsoft.com/office/powerpoint/2010/main" val="294781769"/>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mp; Content Teal">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dirty="0" smtClean="0"/>
              <a:t>Click to edit Master title style</a:t>
            </a:r>
            <a:endParaRPr lang="en-US" dirty="0"/>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dirty="0" smtClean="0"/>
              <a:t>Click to edit Master text styles</a:t>
            </a:r>
          </a:p>
        </p:txBody>
      </p:sp>
    </p:spTree>
    <p:extLst>
      <p:ext uri="{BB962C8B-B14F-4D97-AF65-F5344CB8AC3E}">
        <p14:creationId xmlns:p14="http://schemas.microsoft.com/office/powerpoint/2010/main" val="3366979233"/>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Teal">
    <p:bg bwMode="ltGray">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lvl1pPr>
          </a:lstStyle>
          <a:p>
            <a:r>
              <a:rPr lang="en-US" dirty="0" smtClean="0"/>
              <a:t>Click to edit Master title style</a:t>
            </a:r>
            <a:endParaRPr lang="en-US" dirty="0"/>
          </a:p>
        </p:txBody>
      </p:sp>
    </p:spTree>
    <p:extLst>
      <p:ext uri="{BB962C8B-B14F-4D97-AF65-F5344CB8AC3E}">
        <p14:creationId xmlns:p14="http://schemas.microsoft.com/office/powerpoint/2010/main" val="188315300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dirty="0" smtClean="0"/>
              <a:t>Speaker Name</a:t>
            </a:r>
          </a:p>
        </p:txBody>
      </p:sp>
    </p:spTree>
    <p:extLst>
      <p:ext uri="{BB962C8B-B14F-4D97-AF65-F5344CB8AC3E}">
        <p14:creationId xmlns:p14="http://schemas.microsoft.com/office/powerpoint/2010/main" val="8206332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dirty="0" smtClean="0"/>
              <a:t>Video title</a:t>
            </a:r>
            <a:endParaRPr lang="en-US" dirty="0"/>
          </a:p>
        </p:txBody>
      </p:sp>
    </p:spTree>
    <p:extLst>
      <p:ext uri="{BB962C8B-B14F-4D97-AF65-F5344CB8AC3E}">
        <p14:creationId xmlns:p14="http://schemas.microsoft.com/office/powerpoint/2010/main" val="850915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612836603"/>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dirty="0" smtClean="0"/>
              <a:t>Click to edit Master title style</a:t>
            </a:r>
            <a:endParaRPr lang="en-US" dirty="0"/>
          </a:p>
        </p:txBody>
      </p:sp>
    </p:spTree>
    <p:extLst>
      <p:ext uri="{BB962C8B-B14F-4D97-AF65-F5344CB8AC3E}">
        <p14:creationId xmlns:p14="http://schemas.microsoft.com/office/powerpoint/2010/main" val="170127059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Slide_Option 2">
    <p:bg>
      <p:bgRef idx="1001">
        <a:schemeClr val="bg2"/>
      </p:bgRef>
    </p:bg>
    <p:spTree>
      <p:nvGrpSpPr>
        <p:cNvPr id="1" name=""/>
        <p:cNvGrpSpPr/>
        <p:nvPr/>
      </p:nvGrpSpPr>
      <p:grpSpPr>
        <a:xfrm>
          <a:off x="0" y="0"/>
          <a:ext cx="0" cy="0"/>
          <a:chOff x="0" y="0"/>
          <a:chExt cx="0" cy="0"/>
        </a:xfrm>
      </p:grpSpPr>
      <p:sp>
        <p:nvSpPr>
          <p:cNvPr id="8" name="Freeform 6"/>
          <p:cNvSpPr>
            <a:spLocks noChangeAspect="1" noEditPoints="1"/>
          </p:cNvSpPr>
          <p:nvPr userDrawn="1"/>
        </p:nvSpPr>
        <p:spPr bwMode="auto">
          <a:xfrm>
            <a:off x="623" y="0"/>
            <a:ext cx="12191377" cy="6861505"/>
          </a:xfrm>
          <a:custGeom>
            <a:avLst/>
            <a:gdLst>
              <a:gd name="T0" fmla="*/ 0 w 3917"/>
              <a:gd name="T1" fmla="*/ 0 h 2204"/>
              <a:gd name="T2" fmla="*/ 0 w 3917"/>
              <a:gd name="T3" fmla="*/ 2204 h 2204"/>
              <a:gd name="T4" fmla="*/ 3917 w 3917"/>
              <a:gd name="T5" fmla="*/ 2204 h 2204"/>
              <a:gd name="T6" fmla="*/ 3917 w 3917"/>
              <a:gd name="T7" fmla="*/ 0 h 2204"/>
              <a:gd name="T8" fmla="*/ 0 w 3917"/>
              <a:gd name="T9" fmla="*/ 0 h 2204"/>
              <a:gd name="T10" fmla="*/ 1698 w 3917"/>
              <a:gd name="T11" fmla="*/ 1674 h 2204"/>
              <a:gd name="T12" fmla="*/ 87 w 3917"/>
              <a:gd name="T13" fmla="*/ 1907 h 2204"/>
              <a:gd name="T14" fmla="*/ 88 w 3917"/>
              <a:gd name="T15" fmla="*/ 297 h 2204"/>
              <a:gd name="T16" fmla="*/ 1698 w 3917"/>
              <a:gd name="T17" fmla="*/ 518 h 2204"/>
              <a:gd name="T18" fmla="*/ 1698 w 3917"/>
              <a:gd name="T19" fmla="*/ 1674 h 2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917" h="2204">
                <a:moveTo>
                  <a:pt x="0" y="0"/>
                </a:moveTo>
                <a:cubicBezTo>
                  <a:pt x="0" y="2204"/>
                  <a:pt x="0" y="2204"/>
                  <a:pt x="0" y="2204"/>
                </a:cubicBezTo>
                <a:cubicBezTo>
                  <a:pt x="3917" y="2204"/>
                  <a:pt x="3917" y="2204"/>
                  <a:pt x="3917" y="2204"/>
                </a:cubicBezTo>
                <a:cubicBezTo>
                  <a:pt x="3917" y="0"/>
                  <a:pt x="3917" y="0"/>
                  <a:pt x="3917" y="0"/>
                </a:cubicBezTo>
                <a:lnTo>
                  <a:pt x="0" y="0"/>
                </a:lnTo>
                <a:close/>
                <a:moveTo>
                  <a:pt x="1698" y="1674"/>
                </a:moveTo>
                <a:cubicBezTo>
                  <a:pt x="87" y="1907"/>
                  <a:pt x="87" y="1907"/>
                  <a:pt x="87" y="1907"/>
                </a:cubicBezTo>
                <a:cubicBezTo>
                  <a:pt x="89" y="1376"/>
                  <a:pt x="86" y="828"/>
                  <a:pt x="88" y="297"/>
                </a:cubicBezTo>
                <a:cubicBezTo>
                  <a:pt x="1698" y="518"/>
                  <a:pt x="1698" y="518"/>
                  <a:pt x="1698" y="518"/>
                </a:cubicBezTo>
                <a:cubicBezTo>
                  <a:pt x="1700" y="902"/>
                  <a:pt x="1696" y="1291"/>
                  <a:pt x="1698" y="1674"/>
                </a:cubicBezTo>
                <a:close/>
              </a:path>
            </a:pathLst>
          </a:custGeom>
          <a:solidFill>
            <a:srgbClr val="00188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42" tIns="44821" rIns="89642" bIns="44821" numCol="1" anchor="t" anchorCtr="0" compatLnSpc="1">
            <a:prstTxWarp prst="textNoShape">
              <a:avLst/>
            </a:prstTxWarp>
          </a:bodyPr>
          <a:lstStyle/>
          <a:p>
            <a:pPr marL="0" marR="0" lvl="0" indent="0" algn="l" defTabSz="914133"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EFEFEF"/>
              </a:solidFill>
              <a:effectLst/>
              <a:uLnTx/>
              <a:uFillTx/>
              <a:latin typeface="Segoe UI"/>
              <a:ea typeface="+mn-ea"/>
              <a:cs typeface="+mn-cs"/>
            </a:endParaRPr>
          </a:p>
        </p:txBody>
      </p:sp>
      <p:sp>
        <p:nvSpPr>
          <p:cNvPr id="2" name="Title 1"/>
          <p:cNvSpPr>
            <a:spLocks noGrp="1"/>
          </p:cNvSpPr>
          <p:nvPr>
            <p:ph type="title" hasCustomPrompt="1"/>
          </p:nvPr>
        </p:nvSpPr>
        <p:spPr>
          <a:xfrm>
            <a:off x="5647788" y="1187621"/>
            <a:ext cx="6274974" cy="2136525"/>
          </a:xfrm>
        </p:spPr>
        <p:txBody>
          <a:bodyPr wrap="square" anchor="t" anchorCtr="0">
            <a:spAutoFit/>
          </a:bodyPr>
          <a:lstStyle>
            <a:lvl1pPr>
              <a:defRPr sz="7058" spc="-150" baseline="0">
                <a:gradFill>
                  <a:gsLst>
                    <a:gs pos="22083">
                      <a:schemeClr val="tx1"/>
                    </a:gs>
                    <a:gs pos="42000">
                      <a:schemeClr val="tx1"/>
                    </a:gs>
                  </a:gsLst>
                  <a:lin ang="5400000" scaled="0"/>
                </a:gradFill>
              </a:defRPr>
            </a:lvl1pPr>
          </a:lstStyle>
          <a:p>
            <a:r>
              <a:rPr lang="en-US" dirty="0" smtClean="0"/>
              <a:t>Click to edit title style</a:t>
            </a:r>
            <a:endParaRPr lang="en-US" dirty="0"/>
          </a:p>
        </p:txBody>
      </p:sp>
      <p:sp>
        <p:nvSpPr>
          <p:cNvPr id="5" name="Text Placeholder 4"/>
          <p:cNvSpPr>
            <a:spLocks noGrp="1"/>
          </p:cNvSpPr>
          <p:nvPr>
            <p:ph type="body" sz="quarter" idx="12" hasCustomPrompt="1"/>
          </p:nvPr>
        </p:nvSpPr>
        <p:spPr>
          <a:xfrm>
            <a:off x="5647788" y="3877277"/>
            <a:ext cx="6274974" cy="619144"/>
          </a:xfrm>
        </p:spPr>
        <p:txBody>
          <a:bodyPr wrap="square">
            <a:spAutoFit/>
          </a:bodyPr>
          <a:lstStyle>
            <a:lvl1pPr marL="0" indent="0">
              <a:spcBef>
                <a:spcPts val="0"/>
              </a:spcBef>
              <a:buNone/>
              <a:defRPr sz="3137" spc="-70" baseline="0">
                <a:gradFill>
                  <a:gsLst>
                    <a:gs pos="22083">
                      <a:schemeClr val="tx1"/>
                    </a:gs>
                    <a:gs pos="42000">
                      <a:schemeClr val="tx1"/>
                    </a:gs>
                  </a:gsLst>
                  <a:lin ang="5400000" scaled="0"/>
                </a:gradFill>
                <a:latin typeface="+mj-lt"/>
              </a:defRPr>
            </a:lvl1pPr>
          </a:lstStyle>
          <a:p>
            <a:pPr lvl="0"/>
            <a:r>
              <a:rPr lang="en-US" dirty="0" smtClean="0"/>
              <a:t>Speaker title</a:t>
            </a:r>
            <a:endParaRPr lang="en-US" dirty="0"/>
          </a:p>
        </p:txBody>
      </p:sp>
    </p:spTree>
    <p:extLst>
      <p:ext uri="{BB962C8B-B14F-4D97-AF65-F5344CB8AC3E}">
        <p14:creationId xmlns:p14="http://schemas.microsoft.com/office/powerpoint/2010/main" val="41423587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pos="173">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Photo Teal">
    <p:bg bwMode="ltGray">
      <p:bgPr>
        <a:solidFill>
          <a:schemeClr val="bg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dirty="0" smtClean="0"/>
              <a:t>Click to edit Master title style</a:t>
            </a:r>
            <a:endParaRPr lang="en-US" dirty="0"/>
          </a:p>
        </p:txBody>
      </p:sp>
    </p:spTree>
    <p:extLst>
      <p:ext uri="{BB962C8B-B14F-4D97-AF65-F5344CB8AC3E}">
        <p14:creationId xmlns:p14="http://schemas.microsoft.com/office/powerpoint/2010/main" val="369162112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Slide for developer code</a:t>
            </a:r>
            <a:endParaRPr lang="en-US" dirty="0"/>
          </a:p>
        </p:txBody>
      </p:sp>
      <p:sp>
        <p:nvSpPr>
          <p:cNvPr id="5" name="Text Placeholder 4"/>
          <p:cNvSpPr>
            <a:spLocks noGrp="1"/>
          </p:cNvSpPr>
          <p:nvPr>
            <p:ph type="body" sz="quarter" idx="10"/>
          </p:nvPr>
        </p:nvSpPr>
        <p:spPr>
          <a:xfrm>
            <a:off x="269239" y="1187621"/>
            <a:ext cx="11155093" cy="2093009"/>
          </a:xfrm>
        </p:spPr>
        <p:txBody>
          <a:bodyPr>
            <a:spAutoFit/>
          </a:bodyPr>
          <a:lstStyle>
            <a:lvl1pPr marL="0" indent="0">
              <a:buNone/>
              <a:defRPr sz="3235">
                <a:gradFill>
                  <a:gsLst>
                    <a:gs pos="1250">
                      <a:schemeClr val="tx1"/>
                    </a:gs>
                    <a:gs pos="100000">
                      <a:schemeClr val="tx1"/>
                    </a:gs>
                  </a:gsLst>
                  <a:lin ang="5400000" scaled="0"/>
                </a:gradFill>
                <a:latin typeface="Consolas" pitchFamily="49" charset="0"/>
                <a:cs typeface="Consolas" pitchFamily="49" charset="0"/>
              </a:defRPr>
            </a:lvl1pPr>
            <a:lvl2pPr marL="339726" indent="0">
              <a:buNone/>
              <a:defRPr>
                <a:gradFill>
                  <a:gsLst>
                    <a:gs pos="1250">
                      <a:schemeClr val="tx1"/>
                    </a:gs>
                    <a:gs pos="100000">
                      <a:schemeClr val="tx1"/>
                    </a:gs>
                  </a:gsLst>
                  <a:lin ang="5400000" scaled="0"/>
                </a:gradFill>
                <a:latin typeface="Consolas" pitchFamily="49" charset="0"/>
                <a:cs typeface="Consolas" pitchFamily="49" charset="0"/>
              </a:defRPr>
            </a:lvl2pPr>
            <a:lvl3pPr marL="573090" indent="0">
              <a:buNone/>
              <a:defRPr>
                <a:gradFill>
                  <a:gsLst>
                    <a:gs pos="1250">
                      <a:schemeClr val="tx1"/>
                    </a:gs>
                    <a:gs pos="100000">
                      <a:schemeClr val="tx1"/>
                    </a:gs>
                  </a:gsLst>
                  <a:lin ang="5400000" scaled="0"/>
                </a:gradFill>
                <a:latin typeface="Consolas" pitchFamily="49" charset="0"/>
                <a:cs typeface="Consolas" pitchFamily="49" charset="0"/>
              </a:defRPr>
            </a:lvl3pPr>
            <a:lvl4pPr marL="798516" indent="0">
              <a:buNone/>
              <a:defRPr>
                <a:gradFill>
                  <a:gsLst>
                    <a:gs pos="1250">
                      <a:schemeClr val="tx1"/>
                    </a:gs>
                    <a:gs pos="100000">
                      <a:schemeClr val="tx1"/>
                    </a:gs>
                  </a:gsLst>
                  <a:lin ang="5400000" scaled="0"/>
                </a:gradFill>
                <a:latin typeface="Consolas" pitchFamily="49" charset="0"/>
                <a:cs typeface="Consolas" pitchFamily="49" charset="0"/>
              </a:defRPr>
            </a:lvl4pPr>
            <a:lvl5pPr marL="1030292" indent="0">
              <a:buNone/>
              <a:defRPr>
                <a:gradFill>
                  <a:gsLst>
                    <a:gs pos="1250">
                      <a:schemeClr val="tx1"/>
                    </a:gs>
                    <a:gs pos="100000">
                      <a:schemeClr val="tx1"/>
                    </a:gs>
                  </a:gsLst>
                  <a:lin ang="5400000" scaled="0"/>
                </a:gradFill>
                <a:latin typeface="Consolas" pitchFamily="49" charset="0"/>
                <a:cs typeface="Consolas"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22206683"/>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5" name="TextBox 7"/>
          <p:cNvSpPr txBox="1"/>
          <p:nvPr userDrawn="1"/>
        </p:nvSpPr>
        <p:spPr bwMode="white">
          <a:xfrm>
            <a:off x="4244628" y="6566924"/>
            <a:ext cx="3702745" cy="1583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marR="0" lvl="0" indent="0" algn="ctr" defTabSz="896350" rtl="0" eaLnBrk="1" fontAlgn="auto" latinLnBrk="0" hangingPunct="1">
              <a:lnSpc>
                <a:spcPct val="100000"/>
              </a:lnSpc>
              <a:spcBef>
                <a:spcPts val="0"/>
              </a:spcBef>
              <a:spcAft>
                <a:spcPts val="0"/>
              </a:spcAft>
              <a:buClrTx/>
              <a:buSzTx/>
              <a:buFontTx/>
              <a:buNone/>
              <a:tabLst/>
              <a:defRPr/>
            </a:pPr>
            <a:r>
              <a:rPr kumimoji="0" lang="en-US" sz="1029" b="0" i="0" u="none" strike="noStrike" kern="1200" cap="none" spc="147" normalizeH="0" baseline="0" noProof="0" dirty="0" smtClean="0">
                <a:ln>
                  <a:noFill/>
                </a:ln>
                <a:gradFill>
                  <a:gsLst>
                    <a:gs pos="0">
                      <a:srgbClr val="FFFFFF">
                        <a:alpha val="50000"/>
                      </a:srgbClr>
                    </a:gs>
                    <a:gs pos="86000">
                      <a:srgbClr val="FFFFFF">
                        <a:alpha val="50000"/>
                      </a:srgbClr>
                    </a:gs>
                  </a:gsLst>
                  <a:lin ang="5400000" scaled="0"/>
                </a:gradFill>
                <a:effectLst/>
                <a:uLnTx/>
                <a:uFillTx/>
                <a:latin typeface="Segoe Semibold" pitchFamily="34" charset="0"/>
                <a:ea typeface="+mn-ea"/>
                <a:cs typeface="+mn-cs"/>
              </a:rPr>
              <a:t>MICROSOFT CONFIDENTIAL – INTERNAL ONLY</a:t>
            </a:r>
          </a:p>
        </p:txBody>
      </p:sp>
    </p:spTree>
    <p:extLst>
      <p:ext uri="{BB962C8B-B14F-4D97-AF65-F5344CB8AC3E}">
        <p14:creationId xmlns:p14="http://schemas.microsoft.com/office/powerpoint/2010/main" val="811127050"/>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75702631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80152569"/>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645734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k 2C 2-Colum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3" y="1189177"/>
            <a:ext cx="5378548" cy="5019105"/>
          </a:xfrm>
        </p:spPr>
        <p:txBody>
          <a:bodyPr wrap="square">
            <a:normAutofit/>
          </a:bodyPr>
          <a:lstStyle>
            <a:lvl1pPr marL="0" indent="0">
              <a:spcBef>
                <a:spcPts val="1200"/>
              </a:spcBef>
              <a:buClr>
                <a:schemeClr val="tx1"/>
              </a:buClr>
              <a:buFont typeface="Wingdings" pitchFamily="2" charset="2"/>
              <a:buNone/>
              <a:defRPr sz="3524">
                <a:gradFill>
                  <a:gsLst>
                    <a:gs pos="1250">
                      <a:schemeClr val="tx2"/>
                    </a:gs>
                    <a:gs pos="99000">
                      <a:schemeClr val="tx2"/>
                    </a:gs>
                  </a:gsLst>
                  <a:lin ang="5400000" scaled="0"/>
                </a:gradFill>
              </a:defRPr>
            </a:lvl1pPr>
            <a:lvl2pPr marL="0" indent="0">
              <a:buNone/>
              <a:defRPr sz="1959"/>
            </a:lvl2pPr>
            <a:lvl3pPr marL="226916" indent="0">
              <a:buNone/>
              <a:tabLst/>
              <a:defRPr sz="1959"/>
            </a:lvl3pPr>
            <a:lvl4pPr marL="450723" indent="0">
              <a:buNone/>
              <a:defRPr/>
            </a:lvl4pPr>
            <a:lvl5pPr marL="671420" indent="0">
              <a:buNone/>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7"/>
            <a:ext cx="5378548" cy="5019105"/>
          </a:xfrm>
        </p:spPr>
        <p:txBody>
          <a:bodyPr wrap="square">
            <a:normAutofit/>
          </a:bodyPr>
          <a:lstStyle>
            <a:lvl1pPr marL="0" indent="0">
              <a:spcBef>
                <a:spcPts val="1200"/>
              </a:spcBef>
              <a:buClr>
                <a:schemeClr val="tx1"/>
              </a:buClr>
              <a:buFont typeface="Wingdings" pitchFamily="2" charset="2"/>
              <a:buNone/>
              <a:defRPr sz="3524">
                <a:gradFill>
                  <a:gsLst>
                    <a:gs pos="1250">
                      <a:schemeClr val="tx2"/>
                    </a:gs>
                    <a:gs pos="99000">
                      <a:schemeClr val="tx2"/>
                    </a:gs>
                  </a:gsLst>
                  <a:lin ang="5400000" scaled="0"/>
                </a:gradFill>
              </a:defRPr>
            </a:lvl1pPr>
            <a:lvl2pPr marL="0" indent="0">
              <a:buNone/>
              <a:defRPr sz="1959"/>
            </a:lvl2pPr>
            <a:lvl3pPr marL="226916" indent="0">
              <a:buNone/>
              <a:tabLst/>
              <a:defRPr sz="1959"/>
            </a:lvl3pPr>
            <a:lvl4pPr marL="450723" indent="0">
              <a:buNone/>
              <a:defRPr/>
            </a:lvl4pPr>
            <a:lvl5pPr marL="671420" indent="0">
              <a:buNone/>
              <a:tabLst/>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26840449"/>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Teal">
    <p:bg bwMode="ltGray">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57416080"/>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smtClean="0"/>
              <a:t>Click to edit Master title style</a:t>
            </a:r>
            <a:endParaRPr lang="en-US" dirty="0"/>
          </a:p>
        </p:txBody>
      </p:sp>
    </p:spTree>
    <p:extLst>
      <p:ext uri="{BB962C8B-B14F-4D97-AF65-F5344CB8AC3E}">
        <p14:creationId xmlns:p14="http://schemas.microsoft.com/office/powerpoint/2010/main" val="44355212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Title Only Teal">
    <p:bg bwMode="ltGray">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dirty="0" smtClean="0"/>
              <a:t>Click to edit Master title style</a:t>
            </a:r>
            <a:endParaRPr lang="en-US" dirty="0"/>
          </a:p>
        </p:txBody>
      </p:sp>
    </p:spTree>
    <p:extLst>
      <p:ext uri="{BB962C8B-B14F-4D97-AF65-F5344CB8AC3E}">
        <p14:creationId xmlns:p14="http://schemas.microsoft.com/office/powerpoint/2010/main" val="58574894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Teal">
    <p:bg bwMode="ltGray">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lvl1pPr>
          </a:lstStyle>
          <a:p>
            <a:r>
              <a:rPr lang="en-US" dirty="0" smtClean="0"/>
              <a:t>Click to edit Master title style </a:t>
            </a:r>
            <a:endParaRPr lang="en-US" dirty="0"/>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138174851"/>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8 Categories Teal">
    <p:bg bwMode="ltGray">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dirty="0" smtClean="0"/>
              <a:t>Click to edit Master title style</a:t>
            </a:r>
            <a:endParaRPr lang="en-US" dirty="0"/>
          </a:p>
        </p:txBody>
      </p:sp>
      <p:sp>
        <p:nvSpPr>
          <p:cNvPr id="22" name="Text Placeholder 26"/>
          <p:cNvSpPr>
            <a:spLocks noGrp="1"/>
          </p:cNvSpPr>
          <p:nvPr>
            <p:ph type="body" sz="quarter" idx="38" hasCustomPrompt="1"/>
          </p:nvPr>
        </p:nvSpPr>
        <p:spPr>
          <a:xfrm>
            <a:off x="273849" y="4056269"/>
            <a:ext cx="2689274" cy="2510690"/>
          </a:xfrm>
          <a:prstGeom prst="rect">
            <a:avLst/>
          </a:prstGeom>
          <a:solidFill>
            <a:schemeClr val="accent3">
              <a:lumMod val="50000"/>
            </a:schemeClr>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smtClean="0"/>
              <a:t>Click to edit </a:t>
            </a:r>
            <a:br>
              <a:rPr lang="en-US" dirty="0" smtClean="0"/>
            </a:br>
            <a:r>
              <a:rPr lang="en-US" dirty="0" smtClean="0"/>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chemeClr val="accent3">
              <a:lumMod val="50000"/>
            </a:schemeClr>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smtClean="0"/>
              <a:t>Click to edit </a:t>
            </a:r>
            <a:br>
              <a:rPr lang="en-US" dirty="0" smtClean="0"/>
            </a:br>
            <a:r>
              <a:rPr lang="en-US" dirty="0" smtClean="0"/>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chemeClr val="accent3">
              <a:lumMod val="50000"/>
            </a:schemeClr>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smtClean="0"/>
              <a:t>Click to edit </a:t>
            </a:r>
            <a:br>
              <a:rPr lang="en-US" dirty="0" smtClean="0"/>
            </a:br>
            <a:r>
              <a:rPr lang="en-US" dirty="0" smtClean="0"/>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chemeClr val="accent3">
              <a:lumMod val="50000"/>
            </a:schemeClr>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smtClean="0"/>
              <a:t>Click to edit </a:t>
            </a:r>
            <a:br>
              <a:rPr lang="en-US" dirty="0" smtClean="0"/>
            </a:br>
            <a:r>
              <a:rPr lang="en-US" dirty="0" smtClean="0"/>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smtClean="0"/>
              <a:t>Click to edit </a:t>
            </a:r>
            <a:br>
              <a:rPr lang="en-US" dirty="0" smtClean="0"/>
            </a:br>
            <a:r>
              <a:rPr lang="en-US" dirty="0" smtClean="0"/>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smtClean="0"/>
              <a:t>Click to edit </a:t>
            </a:r>
            <a:br>
              <a:rPr lang="en-US" dirty="0" smtClean="0"/>
            </a:br>
            <a:r>
              <a:rPr lang="en-US" dirty="0" smtClean="0"/>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smtClean="0"/>
              <a:t>Click to edit </a:t>
            </a:r>
            <a:br>
              <a:rPr lang="en-US" dirty="0" smtClean="0"/>
            </a:br>
            <a:r>
              <a:rPr lang="en-US" dirty="0" smtClean="0"/>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dirty="0" smtClean="0"/>
              <a:t>Click to edit </a:t>
            </a:r>
            <a:br>
              <a:rPr lang="en-US" dirty="0" smtClean="0"/>
            </a:br>
            <a:r>
              <a:rPr lang="en-US" dirty="0" smtClean="0"/>
              <a:t>Master text styles</a:t>
            </a:r>
          </a:p>
        </p:txBody>
      </p:sp>
    </p:spTree>
    <p:extLst>
      <p:ext uri="{BB962C8B-B14F-4D97-AF65-F5344CB8AC3E}">
        <p14:creationId xmlns:p14="http://schemas.microsoft.com/office/powerpoint/2010/main" val="2836959561"/>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1793071"/>
          </a:xfrm>
        </p:spPr>
        <p:txBody>
          <a:bodyPr/>
          <a:lstStyle>
            <a:lvl1pPr>
              <a:defRPr sz="5686">
                <a:gradFill>
                  <a:gsLst>
                    <a:gs pos="56637">
                      <a:schemeClr val="tx1"/>
                    </a:gs>
                    <a:gs pos="33000">
                      <a:schemeClr val="tx1"/>
                    </a:gs>
                  </a:gsLst>
                  <a:lin ang="5400000" scaled="0"/>
                </a:gra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smtClean="0"/>
              <a:t>Click to edit Master text styles</a:t>
            </a:r>
          </a:p>
        </p:txBody>
      </p:sp>
    </p:spTree>
    <p:extLst>
      <p:ext uri="{BB962C8B-B14F-4D97-AF65-F5344CB8AC3E}">
        <p14:creationId xmlns:p14="http://schemas.microsoft.com/office/powerpoint/2010/main" val="4265839902"/>
      </p:ext>
    </p:extLst>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53834" cy="896518"/>
          </a:xfrm>
        </p:spPr>
        <p:txBody>
          <a:bodyPr/>
          <a:lstStyle>
            <a:lvl1pPr>
              <a:defRPr sz="5686">
                <a:gradFill>
                  <a:gsLst>
                    <a:gs pos="6195">
                      <a:schemeClr val="tx1"/>
                    </a:gs>
                    <a:gs pos="26000">
                      <a:schemeClr val="tx1"/>
                    </a:gs>
                  </a:gsLst>
                  <a:lin ang="5400000" scaled="0"/>
                </a:gradFill>
              </a:defRPr>
            </a:lvl1pPr>
          </a:lstStyle>
          <a:p>
            <a:r>
              <a:rPr lang="en-US" smtClean="0"/>
              <a:t>Click to edit Master title style</a:t>
            </a:r>
            <a:endParaRPr lang="en-US" dirty="0"/>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84385293"/>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655840" cy="89966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7425125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hyperlink" Target="http://azure.microsoft.com/blog/2014/12/15/authoring-integration-modules-for-azure-automation/"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Azure Automation</a:t>
            </a:r>
            <a:endParaRPr lang="en-US" dirty="0"/>
          </a:p>
        </p:txBody>
      </p:sp>
    </p:spTree>
    <p:extLst>
      <p:ext uri="{BB962C8B-B14F-4D97-AF65-F5344CB8AC3E}">
        <p14:creationId xmlns:p14="http://schemas.microsoft.com/office/powerpoint/2010/main" val="2951824016"/>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2015-09-11 Azure Automation Hybrid Worker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485"/>
            <a:ext cx="12192000" cy="6858000"/>
          </a:xfrm>
          <a:prstGeom prst="rect">
            <a:avLst/>
          </a:prstGeom>
        </p:spPr>
      </p:pic>
    </p:spTree>
    <p:extLst>
      <p:ext uri="{BB962C8B-B14F-4D97-AF65-F5344CB8AC3E}">
        <p14:creationId xmlns:p14="http://schemas.microsoft.com/office/powerpoint/2010/main" val="2467551757"/>
      </p:ext>
    </p:extLst>
  </p:cSld>
  <p:clrMapOvr>
    <a:masterClrMapping/>
  </p:clrMapOvr>
  <p:transition>
    <p:fade/>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Demo</a:t>
            </a:r>
            <a:endParaRPr lang="en-US" dirty="0"/>
          </a:p>
        </p:txBody>
      </p:sp>
      <p:sp>
        <p:nvSpPr>
          <p:cNvPr id="4" name="Text Placeholder 3"/>
          <p:cNvSpPr>
            <a:spLocks noGrp="1"/>
          </p:cNvSpPr>
          <p:nvPr>
            <p:ph type="body" sz="quarter" idx="12"/>
          </p:nvPr>
        </p:nvSpPr>
        <p:spPr/>
        <p:txBody>
          <a:bodyPr/>
          <a:lstStyle/>
          <a:p>
            <a:r>
              <a:rPr lang="en-US" dirty="0" smtClean="0"/>
              <a:t>Hybrid Worker </a:t>
            </a:r>
            <a:r>
              <a:rPr lang="en-US" dirty="0" err="1" smtClean="0"/>
              <a:t>nutzen</a:t>
            </a:r>
            <a:endParaRPr lang="en-US" dirty="0" smtClean="0"/>
          </a:p>
        </p:txBody>
      </p:sp>
    </p:spTree>
    <p:extLst>
      <p:ext uri="{BB962C8B-B14F-4D97-AF65-F5344CB8AC3E}">
        <p14:creationId xmlns:p14="http://schemas.microsoft.com/office/powerpoint/2010/main" val="1160518139"/>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2015-09-11 Azure Automation Hybrid Workers - Us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487"/>
            <a:ext cx="12190271" cy="6857027"/>
          </a:xfrm>
          <a:prstGeom prst="rect">
            <a:avLst/>
          </a:prstGeom>
        </p:spPr>
      </p:pic>
    </p:spTree>
    <p:extLst>
      <p:ext uri="{BB962C8B-B14F-4D97-AF65-F5344CB8AC3E}">
        <p14:creationId xmlns:p14="http://schemas.microsoft.com/office/powerpoint/2010/main" val="229357238"/>
      </p:ext>
    </p:extLst>
  </p:cSld>
  <p:clrMapOvr>
    <a:masterClrMapping/>
  </p:clrMapOvr>
  <p:transition>
    <p:fade/>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3"/>
          <p:cNvSpPr txBox="1">
            <a:spLocks noChangeArrowheads="1"/>
          </p:cNvSpPr>
          <p:nvPr/>
        </p:nvSpPr>
        <p:spPr bwMode="blackWhite">
          <a:xfrm>
            <a:off x="523081" y="6297891"/>
            <a:ext cx="11171505" cy="323165"/>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913094" eaLnBrk="0" fontAlgn="base" hangingPunct="0">
              <a:spcBef>
                <a:spcPct val="0"/>
              </a:spcBef>
              <a:spcAft>
                <a:spcPct val="0"/>
              </a:spcAft>
            </a:pPr>
            <a:r>
              <a:rPr lang="en-US" sz="700" dirty="0">
                <a:gradFill>
                  <a:gsLst>
                    <a:gs pos="0">
                      <a:srgbClr val="EFEFEF"/>
                    </a:gs>
                    <a:gs pos="100000">
                      <a:srgbClr val="EFEFEF"/>
                    </a:gs>
                  </a:gsLst>
                  <a:lin ang="5400000" scaled="0"/>
                </a:gradFill>
                <a:ea typeface="Segoe UI" pitchFamily="34" charset="0"/>
                <a:cs typeface="Segoe UI" pitchFamily="34" charset="0"/>
              </a:rPr>
              <a:t>© </a:t>
            </a:r>
            <a:r>
              <a:rPr lang="en-US" sz="700" dirty="0">
                <a:gradFill>
                  <a:gsLst>
                    <a:gs pos="0">
                      <a:srgbClr val="EFEFEF"/>
                    </a:gs>
                    <a:gs pos="100000">
                      <a:srgbClr val="EFEFEF"/>
                    </a:gs>
                  </a:gsLst>
                  <a:lin ang="5400000" scaled="0"/>
                </a:gradFill>
                <a:ea typeface="Segoe UI" pitchFamily="34" charset="0"/>
                <a:cs typeface="Segoe UI" pitchFamily="34" charset="0"/>
              </a:rPr>
              <a:t>2013 </a:t>
            </a:r>
            <a:r>
              <a:rPr lang="en-US" sz="700" dirty="0">
                <a:gradFill>
                  <a:gsLst>
                    <a:gs pos="0">
                      <a:srgbClr val="EFEFEF"/>
                    </a:gs>
                    <a:gs pos="100000">
                      <a:srgbClr val="EFEFEF"/>
                    </a:gs>
                  </a:gsLst>
                  <a:lin ang="5400000" scaled="0"/>
                </a:gradFill>
                <a:ea typeface="Segoe UI" pitchFamily="34" charset="0"/>
                <a:cs typeface="Segoe UI" pitchFamily="34" charset="0"/>
              </a:rPr>
              <a:t>Microsoft Corporation. All rights reserved. Microsoft, Windows, and other product names are or may be registered trademarks and/or trademarks in the U.S. and/or other countries.</a:t>
            </a:r>
          </a:p>
          <a:p>
            <a:pPr defTabSz="913094" eaLnBrk="0" fontAlgn="base" hangingPunct="0">
              <a:spcBef>
                <a:spcPct val="0"/>
              </a:spcBef>
              <a:spcAft>
                <a:spcPct val="0"/>
              </a:spcAft>
            </a:pPr>
            <a:r>
              <a:rPr lang="en-US" sz="700" dirty="0">
                <a:gradFill>
                  <a:gsLst>
                    <a:gs pos="0">
                      <a:srgbClr val="EFEFEF"/>
                    </a:gs>
                    <a:gs pos="100000">
                      <a:srgbClr val="EFEFEF"/>
                    </a:gs>
                  </a:gsLst>
                  <a:lin ang="5400000" scaled="0"/>
                </a:gradFill>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a:t>
            </a:r>
            <a:br>
              <a:rPr lang="en-US" sz="700" dirty="0">
                <a:gradFill>
                  <a:gsLst>
                    <a:gs pos="0">
                      <a:srgbClr val="EFEFEF"/>
                    </a:gs>
                    <a:gs pos="100000">
                      <a:srgbClr val="EFEFEF"/>
                    </a:gs>
                  </a:gsLst>
                  <a:lin ang="5400000" scaled="0"/>
                </a:gradFill>
                <a:ea typeface="Segoe UI" pitchFamily="34" charset="0"/>
                <a:cs typeface="Segoe UI" pitchFamily="34" charset="0"/>
              </a:rPr>
            </a:br>
            <a:r>
              <a:rPr lang="en-US" sz="700" dirty="0">
                <a:gradFill>
                  <a:gsLst>
                    <a:gs pos="0">
                      <a:srgbClr val="EFEFEF"/>
                    </a:gs>
                    <a:gs pos="100000">
                      <a:srgbClr val="EFEFEF"/>
                    </a:gs>
                  </a:gsLst>
                  <a:lin ang="5400000" scaled="0"/>
                </a:gradFill>
                <a:ea typeface="Segoe UI" pitchFamily="34" charset="0"/>
                <a:cs typeface="Segoe UI" pitchFamily="34" charset="0"/>
              </a:rPr>
              <a:t>on the part of Microsoft, and Microsoft cannot guarantee the accuracy of any information provided after the date of this presentation. MICROSOFT MAKES NO WARRANTIES, EXPRESS, IMPLIED OR STATUTORY, AS TO THE INFORMATION IN THIS PRESENTATION.</a:t>
            </a:r>
          </a:p>
        </p:txBody>
      </p:sp>
      <p:pic>
        <p:nvPicPr>
          <p:cNvPr id="7" name="Picture 6"/>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bwMode="invGray">
          <a:xfrm>
            <a:off x="461619" y="3145084"/>
            <a:ext cx="3288040" cy="704345"/>
          </a:xfrm>
          <a:prstGeom prst="rect">
            <a:avLst/>
          </a:prstGeom>
        </p:spPr>
      </p:pic>
    </p:spTree>
    <p:extLst>
      <p:ext uri="{BB962C8B-B14F-4D97-AF65-F5344CB8AC3E}">
        <p14:creationId xmlns:p14="http://schemas.microsoft.com/office/powerpoint/2010/main" val="1356678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rPr>
              <a:t>Automation in the portal</a:t>
            </a:r>
            <a:endParaRPr lang="en-US" dirty="0">
              <a:solidFill>
                <a:schemeClr val="bg1"/>
              </a:solidFill>
            </a:endParaRPr>
          </a:p>
        </p:txBody>
      </p:sp>
      <p:sp>
        <p:nvSpPr>
          <p:cNvPr id="5" name="Text Placeholder 4"/>
          <p:cNvSpPr>
            <a:spLocks noGrp="1"/>
          </p:cNvSpPr>
          <p:nvPr>
            <p:ph sz="quarter" idx="10"/>
          </p:nvPr>
        </p:nvSpPr>
        <p:spPr>
          <a:xfrm>
            <a:off x="269240" y="1664189"/>
            <a:ext cx="5693935" cy="5476627"/>
          </a:xfrm>
        </p:spPr>
        <p:txBody>
          <a:bodyPr/>
          <a:lstStyle/>
          <a:p>
            <a:pPr marL="0" indent="0">
              <a:buNone/>
            </a:pPr>
            <a:r>
              <a:rPr lang="en-US" sz="2353" b="1" dirty="0">
                <a:solidFill>
                  <a:schemeClr val="bg1"/>
                </a:solidFill>
              </a:rPr>
              <a:t>Features</a:t>
            </a:r>
          </a:p>
          <a:p>
            <a:r>
              <a:rPr lang="en-US" sz="2353" dirty="0">
                <a:solidFill>
                  <a:schemeClr val="bg1"/>
                </a:solidFill>
              </a:rPr>
              <a:t>PowerShell runbook editor</a:t>
            </a:r>
          </a:p>
          <a:p>
            <a:r>
              <a:rPr lang="en-US" sz="2353" dirty="0">
                <a:solidFill>
                  <a:schemeClr val="bg1"/>
                </a:solidFill>
              </a:rPr>
              <a:t>Test &amp; publish runbooks</a:t>
            </a:r>
          </a:p>
          <a:p>
            <a:r>
              <a:rPr lang="en-US" sz="2353" dirty="0">
                <a:solidFill>
                  <a:schemeClr val="bg1"/>
                </a:solidFill>
              </a:rPr>
              <a:t>Monitor &amp; troubleshoot production jobs</a:t>
            </a:r>
          </a:p>
          <a:p>
            <a:r>
              <a:rPr lang="en-US" sz="2353" dirty="0">
                <a:solidFill>
                  <a:schemeClr val="bg1"/>
                </a:solidFill>
              </a:rPr>
              <a:t>Runbook Gallery </a:t>
            </a:r>
          </a:p>
          <a:p>
            <a:pPr marL="0" indent="0">
              <a:buNone/>
            </a:pPr>
            <a:r>
              <a:rPr lang="en-US" sz="2353" b="1" dirty="0">
                <a:solidFill>
                  <a:schemeClr val="bg1"/>
                </a:solidFill>
              </a:rPr>
              <a:t>Resources</a:t>
            </a:r>
          </a:p>
          <a:p>
            <a:r>
              <a:rPr lang="en-US" sz="2353" dirty="0">
                <a:solidFill>
                  <a:schemeClr val="bg1"/>
                </a:solidFill>
              </a:rPr>
              <a:t>Runbooks</a:t>
            </a:r>
          </a:p>
          <a:p>
            <a:r>
              <a:rPr lang="en-US" sz="2353" dirty="0">
                <a:solidFill>
                  <a:schemeClr val="bg1"/>
                </a:solidFill>
              </a:rPr>
              <a:t>Jobs</a:t>
            </a:r>
          </a:p>
          <a:p>
            <a:r>
              <a:rPr lang="en-US" sz="2353" dirty="0">
                <a:solidFill>
                  <a:schemeClr val="bg1"/>
                </a:solidFill>
              </a:rPr>
              <a:t>Modules</a:t>
            </a:r>
          </a:p>
          <a:p>
            <a:r>
              <a:rPr lang="en-US" sz="2353" dirty="0">
                <a:solidFill>
                  <a:schemeClr val="bg1"/>
                </a:solidFill>
              </a:rPr>
              <a:t>Schedules</a:t>
            </a:r>
          </a:p>
          <a:p>
            <a:r>
              <a:rPr lang="en-US" sz="2353" dirty="0">
                <a:solidFill>
                  <a:schemeClr val="bg1"/>
                </a:solidFill>
              </a:rPr>
              <a:t>Certificates, variables, credentials, connections</a:t>
            </a:r>
          </a:p>
          <a:p>
            <a:pPr lvl="1"/>
            <a:endParaRPr lang="en-US" sz="1961" dirty="0">
              <a:solidFill>
                <a:schemeClr val="bg1"/>
              </a:solidFill>
            </a:endParaRPr>
          </a:p>
        </p:txBody>
      </p:sp>
      <p:pic>
        <p:nvPicPr>
          <p:cNvPr id="3" name="Picture 2"/>
          <p:cNvPicPr>
            <a:picLocks noChangeAspect="1"/>
          </p:cNvPicPr>
          <p:nvPr/>
        </p:nvPicPr>
        <p:blipFill>
          <a:blip r:embed="rId3"/>
          <a:stretch>
            <a:fillRect/>
          </a:stretch>
        </p:blipFill>
        <p:spPr>
          <a:xfrm>
            <a:off x="5722490" y="1520967"/>
            <a:ext cx="5978485" cy="4746712"/>
          </a:xfrm>
          <a:prstGeom prst="rect">
            <a:avLst/>
          </a:prstGeom>
          <a:scene3d>
            <a:camera prst="perspectiveLeft"/>
            <a:lightRig rig="threePt" dir="t"/>
          </a:scene3d>
        </p:spPr>
      </p:pic>
    </p:spTree>
    <p:extLst>
      <p:ext uri="{BB962C8B-B14F-4D97-AF65-F5344CB8AC3E}">
        <p14:creationId xmlns:p14="http://schemas.microsoft.com/office/powerpoint/2010/main" val="366763463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p:cNvSpPr txBox="1">
            <a:spLocks/>
          </p:cNvSpPr>
          <p:nvPr/>
        </p:nvSpPr>
        <p:spPr>
          <a:xfrm>
            <a:off x="318212" y="404350"/>
            <a:ext cx="5527951" cy="899537"/>
          </a:xfrm>
          <a:prstGeom prst="rect">
            <a:avLst/>
          </a:prstGeom>
        </p:spPr>
        <p:txBody>
          <a:bodyPr vert="horz" wrap="square" lIns="143428" tIns="89642" rIns="143428" bIns="89642" rtlCol="0" anchor="t">
            <a:noAutofit/>
          </a:bodyPr>
          <a:lstStyle>
            <a:lvl1pPr algn="l" defTabSz="932667"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293"/>
            <a:endParaRPr lang="en-US" sz="4705" spc="-100" dirty="0">
              <a:solidFill>
                <a:srgbClr val="B4A0FF"/>
              </a:solidFill>
              <a:latin typeface="Segoe UI Light"/>
            </a:endParaRPr>
          </a:p>
        </p:txBody>
      </p:sp>
      <p:sp>
        <p:nvSpPr>
          <p:cNvPr id="9" name="Titel 8"/>
          <p:cNvSpPr>
            <a:spLocks noGrp="1"/>
          </p:cNvSpPr>
          <p:nvPr>
            <p:ph type="title"/>
          </p:nvPr>
        </p:nvSpPr>
        <p:spPr/>
        <p:txBody>
          <a:bodyPr/>
          <a:lstStyle/>
          <a:p>
            <a:r>
              <a:rPr lang="en-US" dirty="0" smtClean="0">
                <a:solidFill>
                  <a:schemeClr val="bg1"/>
                </a:solidFill>
              </a:rPr>
              <a:t>Automation Concepts</a:t>
            </a:r>
            <a:br>
              <a:rPr lang="en-US" dirty="0" smtClean="0">
                <a:solidFill>
                  <a:schemeClr val="bg1"/>
                </a:solidFill>
              </a:rPr>
            </a:br>
            <a:endParaRPr lang="de-DE" dirty="0">
              <a:solidFill>
                <a:schemeClr val="bg1"/>
              </a:solidFill>
            </a:endParaRPr>
          </a:p>
        </p:txBody>
      </p:sp>
      <p:sp>
        <p:nvSpPr>
          <p:cNvPr id="4" name="Text Placeholder 3"/>
          <p:cNvSpPr>
            <a:spLocks noGrp="1"/>
          </p:cNvSpPr>
          <p:nvPr>
            <p:ph sz="quarter" idx="10"/>
          </p:nvPr>
        </p:nvSpPr>
        <p:spPr>
          <a:xfrm>
            <a:off x="269240" y="1664188"/>
            <a:ext cx="10757098" cy="4151755"/>
          </a:xfrm>
        </p:spPr>
        <p:txBody>
          <a:bodyPr/>
          <a:lstStyle/>
          <a:p>
            <a:r>
              <a:rPr lang="en-US" dirty="0" smtClean="0">
                <a:solidFill>
                  <a:schemeClr val="bg1"/>
                </a:solidFill>
              </a:rPr>
              <a:t>Core Automation resources</a:t>
            </a:r>
          </a:p>
          <a:p>
            <a:pPr lvl="1"/>
            <a:r>
              <a:rPr lang="en-US" dirty="0" smtClean="0">
                <a:solidFill>
                  <a:schemeClr val="bg1"/>
                </a:solidFill>
              </a:rPr>
              <a:t>Runbooks: textual and graphical</a:t>
            </a:r>
          </a:p>
          <a:p>
            <a:pPr lvl="1"/>
            <a:r>
              <a:rPr lang="en-US" dirty="0" smtClean="0">
                <a:solidFill>
                  <a:schemeClr val="bg1"/>
                </a:solidFill>
              </a:rPr>
              <a:t>Runbook Jobs</a:t>
            </a:r>
          </a:p>
          <a:p>
            <a:pPr lvl="1"/>
            <a:endParaRPr lang="en-US" dirty="0" smtClean="0">
              <a:solidFill>
                <a:schemeClr val="bg1"/>
              </a:solidFill>
            </a:endParaRPr>
          </a:p>
          <a:p>
            <a:pPr lvl="1"/>
            <a:endParaRPr lang="en-US" dirty="0" smtClean="0">
              <a:solidFill>
                <a:schemeClr val="bg1"/>
              </a:solidFill>
            </a:endParaRPr>
          </a:p>
          <a:p>
            <a:r>
              <a:rPr lang="en-US" dirty="0" smtClean="0">
                <a:solidFill>
                  <a:schemeClr val="bg1"/>
                </a:solidFill>
              </a:rPr>
              <a:t>Automation resources used by runbooks</a:t>
            </a:r>
          </a:p>
          <a:p>
            <a:pPr lvl="1"/>
            <a:r>
              <a:rPr lang="en-US" dirty="0" smtClean="0">
                <a:solidFill>
                  <a:schemeClr val="bg1"/>
                </a:solidFill>
              </a:rPr>
              <a:t>Runbook triggers: schedules, and </a:t>
            </a:r>
            <a:r>
              <a:rPr lang="en-US" dirty="0" err="1" smtClean="0">
                <a:solidFill>
                  <a:schemeClr val="bg1"/>
                </a:solidFill>
              </a:rPr>
              <a:t>webhooks</a:t>
            </a:r>
            <a:r>
              <a:rPr lang="en-US" dirty="0" smtClean="0">
                <a:solidFill>
                  <a:schemeClr val="bg1"/>
                </a:solidFill>
              </a:rPr>
              <a:t>  </a:t>
            </a:r>
          </a:p>
          <a:p>
            <a:pPr lvl="1"/>
            <a:r>
              <a:rPr lang="en-US" dirty="0" smtClean="0">
                <a:solidFill>
                  <a:schemeClr val="bg1"/>
                </a:solidFill>
              </a:rPr>
              <a:t>Modules, Certificates, Connections, Variables, Credentials</a:t>
            </a:r>
          </a:p>
          <a:p>
            <a:pPr lvl="1"/>
            <a:r>
              <a:rPr lang="en-US" dirty="0" smtClean="0">
                <a:solidFill>
                  <a:schemeClr val="bg1"/>
                </a:solidFill>
              </a:rPr>
              <a:t>DSC Configurations (coming soon to the portal!)</a:t>
            </a:r>
          </a:p>
          <a:p>
            <a:pPr lvl="1"/>
            <a:r>
              <a:rPr lang="en-US" dirty="0" smtClean="0">
                <a:solidFill>
                  <a:schemeClr val="bg1"/>
                </a:solidFill>
              </a:rPr>
              <a:t>Hybrid Runbook Workers</a:t>
            </a:r>
          </a:p>
        </p:txBody>
      </p:sp>
    </p:spTree>
    <p:extLst>
      <p:ext uri="{BB962C8B-B14F-4D97-AF65-F5344CB8AC3E}">
        <p14:creationId xmlns:p14="http://schemas.microsoft.com/office/powerpoint/2010/main" val="143281774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Demo</a:t>
            </a:r>
            <a:endParaRPr lang="en-US" dirty="0"/>
          </a:p>
        </p:txBody>
      </p:sp>
      <p:sp>
        <p:nvSpPr>
          <p:cNvPr id="4" name="Text Placeholder 3"/>
          <p:cNvSpPr>
            <a:spLocks noGrp="1"/>
          </p:cNvSpPr>
          <p:nvPr>
            <p:ph type="body" sz="quarter" idx="12"/>
          </p:nvPr>
        </p:nvSpPr>
        <p:spPr/>
        <p:txBody>
          <a:bodyPr/>
          <a:lstStyle/>
          <a:p>
            <a:r>
              <a:rPr lang="en-US" dirty="0" smtClean="0"/>
              <a:t>Workflow </a:t>
            </a:r>
            <a:r>
              <a:rPr lang="en-US" dirty="0" err="1" smtClean="0"/>
              <a:t>Editoren</a:t>
            </a:r>
            <a:endParaRPr lang="en-US" dirty="0" smtClean="0"/>
          </a:p>
          <a:p>
            <a:endParaRPr lang="en-US" dirty="0" smtClean="0"/>
          </a:p>
          <a:p>
            <a:r>
              <a:rPr lang="en-US" sz="2745" dirty="0" err="1"/>
              <a:t>Mit</a:t>
            </a:r>
            <a:r>
              <a:rPr lang="en-US" sz="2745" dirty="0"/>
              <a:t> </a:t>
            </a:r>
            <a:r>
              <a:rPr lang="en-US" sz="2745" dirty="0"/>
              <a:t>Service-</a:t>
            </a:r>
            <a:r>
              <a:rPr lang="en-US" sz="2745" dirty="0" err="1"/>
              <a:t>Konto</a:t>
            </a:r>
            <a:r>
              <a:rPr lang="en-US" sz="2745" dirty="0"/>
              <a:t> aus Azure Active </a:t>
            </a:r>
            <a:r>
              <a:rPr lang="en-US" sz="2745" dirty="0"/>
              <a:t>Directory</a:t>
            </a:r>
            <a:endParaRPr lang="en-US" sz="2745" dirty="0"/>
          </a:p>
        </p:txBody>
      </p:sp>
    </p:spTree>
    <p:extLst>
      <p:ext uri="{BB962C8B-B14F-4D97-AF65-F5344CB8AC3E}">
        <p14:creationId xmlns:p14="http://schemas.microsoft.com/office/powerpoint/2010/main" val="3313943234"/>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2015-09-11 Azure Automation - Editor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30" y="487"/>
            <a:ext cx="12190271" cy="6857027"/>
          </a:xfrm>
          <a:prstGeom prst="rect">
            <a:avLst/>
          </a:prstGeom>
        </p:spPr>
      </p:pic>
    </p:spTree>
    <p:extLst>
      <p:ext uri="{BB962C8B-B14F-4D97-AF65-F5344CB8AC3E}">
        <p14:creationId xmlns:p14="http://schemas.microsoft.com/office/powerpoint/2010/main" val="1317255434"/>
      </p:ext>
    </p:extLst>
  </p:cSld>
  <p:clrMapOvr>
    <a:masterClrMapping/>
  </p:clrMapOvr>
  <p:transition>
    <p:fade/>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z="4313" dirty="0">
                <a:solidFill>
                  <a:schemeClr val="bg1"/>
                </a:solidFill>
              </a:rPr>
              <a:t>Extending Automation with Integration Modules</a:t>
            </a:r>
            <a:endParaRPr lang="en-US" sz="4313" dirty="0">
              <a:solidFill>
                <a:schemeClr val="bg1"/>
              </a:solidFill>
            </a:endParaRPr>
          </a:p>
        </p:txBody>
      </p:sp>
      <p:sp>
        <p:nvSpPr>
          <p:cNvPr id="6" name="Text Placeholder 5"/>
          <p:cNvSpPr>
            <a:spLocks noGrp="1"/>
          </p:cNvSpPr>
          <p:nvPr>
            <p:ph sz="quarter" idx="10"/>
          </p:nvPr>
        </p:nvSpPr>
        <p:spPr>
          <a:xfrm>
            <a:off x="269240" y="1664189"/>
            <a:ext cx="10757098" cy="4435376"/>
          </a:xfrm>
        </p:spPr>
        <p:txBody>
          <a:bodyPr/>
          <a:lstStyle/>
          <a:p>
            <a:pPr marL="0" indent="0">
              <a:buNone/>
            </a:pPr>
            <a:r>
              <a:rPr lang="en-US" sz="1961" b="1" dirty="0">
                <a:solidFill>
                  <a:schemeClr val="bg1"/>
                </a:solidFill>
              </a:rPr>
              <a:t>Integrate into 3rd party systems</a:t>
            </a:r>
          </a:p>
          <a:p>
            <a:r>
              <a:rPr lang="en-US" sz="1961" dirty="0">
                <a:solidFill>
                  <a:schemeClr val="bg1"/>
                </a:solidFill>
              </a:rPr>
              <a:t>Extend Automation like you would PowerShell</a:t>
            </a:r>
          </a:p>
          <a:p>
            <a:r>
              <a:rPr lang="en-US" sz="1961" dirty="0">
                <a:solidFill>
                  <a:schemeClr val="bg1"/>
                </a:solidFill>
              </a:rPr>
              <a:t>    Import PowerShell modules that function against other systems</a:t>
            </a:r>
          </a:p>
          <a:p>
            <a:r>
              <a:rPr lang="en-US" sz="1961" dirty="0">
                <a:solidFill>
                  <a:schemeClr val="bg1"/>
                </a:solidFill>
              </a:rPr>
              <a:t>Hundreds of 1st + 3rd party PowerShell modules exist today</a:t>
            </a:r>
          </a:p>
          <a:p>
            <a:r>
              <a:rPr lang="en-US" sz="1961" dirty="0">
                <a:solidFill>
                  <a:schemeClr val="bg1"/>
                </a:solidFill>
              </a:rPr>
              <a:t>Automation Integration Module = PowerShell Module + one extra optional file</a:t>
            </a:r>
          </a:p>
          <a:p>
            <a:r>
              <a:rPr lang="en-US" sz="1961" dirty="0">
                <a:solidFill>
                  <a:schemeClr val="bg1"/>
                </a:solidFill>
              </a:rPr>
              <a:t>Some constraints on PowerShell modules that can be imported into Automation</a:t>
            </a:r>
          </a:p>
          <a:p>
            <a:r>
              <a:rPr lang="en-US" sz="1961" dirty="0">
                <a:solidFill>
                  <a:schemeClr val="bg1"/>
                </a:solidFill>
              </a:rPr>
              <a:t>    Must not have any dependencies outside of the module folder</a:t>
            </a:r>
          </a:p>
          <a:p>
            <a:pPr marL="0" indent="0">
              <a:buNone/>
            </a:pPr>
            <a:endParaRPr lang="en-US" sz="1961" dirty="0">
              <a:solidFill>
                <a:schemeClr val="bg1"/>
              </a:solidFill>
            </a:endParaRPr>
          </a:p>
          <a:p>
            <a:pPr marL="0" indent="0">
              <a:buNone/>
            </a:pPr>
            <a:r>
              <a:rPr lang="en-US" sz="1961" b="1" dirty="0">
                <a:solidFill>
                  <a:schemeClr val="bg1"/>
                </a:solidFill>
              </a:rPr>
              <a:t>Write your own modules</a:t>
            </a:r>
          </a:p>
          <a:p>
            <a:r>
              <a:rPr lang="en-US" sz="1961" dirty="0">
                <a:solidFill>
                  <a:schemeClr val="bg1"/>
                </a:solidFill>
              </a:rPr>
              <a:t>Write Automation modules for custom solutions</a:t>
            </a:r>
          </a:p>
          <a:p>
            <a:r>
              <a:rPr lang="en-US" sz="1961" dirty="0">
                <a:solidFill>
                  <a:schemeClr val="bg1"/>
                </a:solidFill>
              </a:rPr>
              <a:t>    Simply write PowerShell modules in C# or PowerShell </a:t>
            </a:r>
          </a:p>
          <a:p>
            <a:r>
              <a:rPr lang="en-US" sz="1961" dirty="0">
                <a:solidFill>
                  <a:schemeClr val="bg1"/>
                </a:solidFill>
              </a:rPr>
              <a:t>    Can integrate anything with a REST API!</a:t>
            </a:r>
          </a:p>
          <a:p>
            <a:r>
              <a:rPr lang="en-US" sz="1961" dirty="0">
                <a:solidFill>
                  <a:schemeClr val="bg1"/>
                </a:solidFill>
              </a:rPr>
              <a:t>Some </a:t>
            </a:r>
            <a:r>
              <a:rPr lang="en-US" sz="1961" dirty="0">
                <a:solidFill>
                  <a:schemeClr val="bg1"/>
                </a:solidFill>
                <a:hlinkClick r:id="rId3"/>
              </a:rPr>
              <a:t>best practices </a:t>
            </a:r>
            <a:r>
              <a:rPr lang="en-US" sz="1961" dirty="0">
                <a:solidFill>
                  <a:schemeClr val="bg1"/>
                </a:solidFill>
              </a:rPr>
              <a:t>to make your modules light up in Automation</a:t>
            </a:r>
            <a:endParaRPr lang="en-US" sz="1961" dirty="0">
              <a:solidFill>
                <a:schemeClr val="bg1"/>
              </a:solidFill>
            </a:endParaRPr>
          </a:p>
        </p:txBody>
      </p:sp>
    </p:spTree>
    <p:extLst>
      <p:ext uri="{BB962C8B-B14F-4D97-AF65-F5344CB8AC3E}">
        <p14:creationId xmlns:p14="http://schemas.microsoft.com/office/powerpoint/2010/main" val="1249467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bwMode="auto">
          <a:xfrm>
            <a:off x="6347469" y="3822683"/>
            <a:ext cx="5099717" cy="2876673"/>
          </a:xfrm>
          <a:prstGeom prst="rect">
            <a:avLst/>
          </a:prstGeom>
          <a:solidFill>
            <a:schemeClr val="accent4"/>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3529" dirty="0">
              <a:gradFill>
                <a:gsLst>
                  <a:gs pos="16814">
                    <a:srgbClr val="FFFFFF"/>
                  </a:gs>
                  <a:gs pos="46000">
                    <a:srgbClr val="FFFFFF"/>
                  </a:gs>
                </a:gsLst>
                <a:lin ang="5400000" scaled="0"/>
              </a:gradFill>
              <a:latin typeface="Segoe UI"/>
            </a:endParaRPr>
          </a:p>
        </p:txBody>
      </p:sp>
      <p:sp>
        <p:nvSpPr>
          <p:cNvPr id="5" name="Cloud 4"/>
          <p:cNvSpPr/>
          <p:nvPr/>
        </p:nvSpPr>
        <p:spPr bwMode="auto">
          <a:xfrm>
            <a:off x="418643" y="1113236"/>
            <a:ext cx="5765975" cy="4407422"/>
          </a:xfrm>
          <a:prstGeom prst="cloud">
            <a:avLst/>
          </a:prstGeom>
          <a:solidFill>
            <a:srgbClr val="00BC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3137" b="1" dirty="0">
              <a:gradFill>
                <a:gsLst>
                  <a:gs pos="16814">
                    <a:srgbClr val="FFFFFF"/>
                  </a:gs>
                  <a:gs pos="46000">
                    <a:srgbClr val="FFFFFF"/>
                  </a:gs>
                </a:gsLst>
                <a:lin ang="5400000" scaled="0"/>
              </a:gradFill>
              <a:latin typeface="Segoe UI"/>
            </a:endParaRPr>
          </a:p>
        </p:txBody>
      </p:sp>
      <p:sp>
        <p:nvSpPr>
          <p:cNvPr id="3" name="Title 2"/>
          <p:cNvSpPr>
            <a:spLocks noGrp="1"/>
          </p:cNvSpPr>
          <p:nvPr>
            <p:ph type="title"/>
          </p:nvPr>
        </p:nvSpPr>
        <p:spPr/>
        <p:txBody>
          <a:bodyPr/>
          <a:lstStyle/>
          <a:p>
            <a:r>
              <a:rPr lang="en-US" dirty="0" smtClean="0">
                <a:solidFill>
                  <a:schemeClr val="bg1"/>
                </a:solidFill>
              </a:rPr>
              <a:t>Integrate </a:t>
            </a:r>
            <a:r>
              <a:rPr lang="en-US" dirty="0">
                <a:solidFill>
                  <a:schemeClr val="bg1"/>
                </a:solidFill>
              </a:rPr>
              <a:t>on-</a:t>
            </a:r>
            <a:r>
              <a:rPr lang="en-US" dirty="0" err="1">
                <a:solidFill>
                  <a:schemeClr val="bg1"/>
                </a:solidFill>
              </a:rPr>
              <a:t>prem</a:t>
            </a:r>
            <a:r>
              <a:rPr lang="en-US" dirty="0">
                <a:solidFill>
                  <a:schemeClr val="bg1"/>
                </a:solidFill>
              </a:rPr>
              <a:t> and cloud </a:t>
            </a:r>
          </a:p>
        </p:txBody>
      </p:sp>
      <p:sp>
        <p:nvSpPr>
          <p:cNvPr id="2" name="Inhaltsplatzhalter 1"/>
          <p:cNvSpPr>
            <a:spLocks noGrp="1"/>
          </p:cNvSpPr>
          <p:nvPr>
            <p:ph sz="quarter" idx="10"/>
          </p:nvPr>
        </p:nvSpPr>
        <p:spPr>
          <a:xfrm>
            <a:off x="269239" y="1663938"/>
            <a:ext cx="10757098" cy="537711"/>
          </a:xfrm>
        </p:spPr>
        <p:txBody>
          <a:bodyPr/>
          <a:lstStyle/>
          <a:p>
            <a:endParaRPr lang="de-DE"/>
          </a:p>
        </p:txBody>
      </p:sp>
      <p:sp>
        <p:nvSpPr>
          <p:cNvPr id="7" name="Cloud 6"/>
          <p:cNvSpPr/>
          <p:nvPr/>
        </p:nvSpPr>
        <p:spPr bwMode="auto">
          <a:xfrm>
            <a:off x="8885777" y="1038534"/>
            <a:ext cx="3039303" cy="1633730"/>
          </a:xfrm>
          <a:prstGeom prst="cloud">
            <a:avLst/>
          </a:prstGeom>
          <a:solidFill>
            <a:srgbClr val="00BC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3137" b="1" dirty="0">
              <a:gradFill>
                <a:gsLst>
                  <a:gs pos="16814">
                    <a:srgbClr val="FFFFFF"/>
                  </a:gs>
                  <a:gs pos="46000">
                    <a:srgbClr val="FFFFFF"/>
                  </a:gs>
                </a:gsLst>
                <a:lin ang="5400000" scaled="0"/>
              </a:gradFill>
              <a:latin typeface="Segoe UI"/>
            </a:endParaRPr>
          </a:p>
          <a:p>
            <a:pPr defTabSz="914030" fontAlgn="base">
              <a:spcBef>
                <a:spcPct val="0"/>
              </a:spcBef>
              <a:spcAft>
                <a:spcPct val="0"/>
              </a:spcAft>
            </a:pPr>
            <a:r>
              <a:rPr lang="en-US" sz="2157" b="1" dirty="0">
                <a:gradFill>
                  <a:gsLst>
                    <a:gs pos="16814">
                      <a:srgbClr val="FFFFFF"/>
                    </a:gs>
                    <a:gs pos="46000">
                      <a:srgbClr val="FFFFFF"/>
                    </a:gs>
                  </a:gsLst>
                  <a:lin ang="5400000" scaled="0"/>
                </a:gradFill>
                <a:latin typeface="Segoe UI"/>
              </a:rPr>
              <a:t>Source Control</a:t>
            </a:r>
          </a:p>
          <a:p>
            <a:pPr defTabSz="914030" fontAlgn="base">
              <a:spcBef>
                <a:spcPct val="0"/>
              </a:spcBef>
              <a:spcAft>
                <a:spcPct val="0"/>
              </a:spcAft>
            </a:pPr>
            <a:r>
              <a:rPr lang="en-US" sz="1961" dirty="0">
                <a:gradFill>
                  <a:gsLst>
                    <a:gs pos="16814">
                      <a:srgbClr val="FFFFFF"/>
                    </a:gs>
                    <a:gs pos="46000">
                      <a:srgbClr val="FFFFFF"/>
                    </a:gs>
                  </a:gsLst>
                  <a:lin ang="5400000" scaled="0"/>
                </a:gradFill>
                <a:latin typeface="Segoe UI"/>
              </a:rPr>
              <a:t>ARM Template</a:t>
            </a:r>
          </a:p>
          <a:p>
            <a:pPr defTabSz="914030" fontAlgn="base">
              <a:spcBef>
                <a:spcPct val="0"/>
              </a:spcBef>
              <a:spcAft>
                <a:spcPct val="0"/>
              </a:spcAft>
            </a:pPr>
            <a:r>
              <a:rPr lang="en-US" sz="1961" dirty="0">
                <a:gradFill>
                  <a:gsLst>
                    <a:gs pos="16814">
                      <a:srgbClr val="FFFFFF"/>
                    </a:gs>
                    <a:gs pos="46000">
                      <a:srgbClr val="FFFFFF"/>
                    </a:gs>
                  </a:gsLst>
                  <a:lin ang="5400000" scaled="0"/>
                </a:gradFill>
                <a:latin typeface="Segoe UI"/>
              </a:rPr>
              <a:t>Site Content</a:t>
            </a:r>
            <a:endParaRPr lang="en-US" sz="1961" dirty="0">
              <a:gradFill>
                <a:gsLst>
                  <a:gs pos="16814">
                    <a:srgbClr val="FFFFFF"/>
                  </a:gs>
                  <a:gs pos="46000">
                    <a:srgbClr val="FFFFFF"/>
                  </a:gs>
                </a:gsLst>
                <a:lin ang="5400000" scaled="0"/>
              </a:gradFill>
              <a:latin typeface="Segoe UI"/>
            </a:endParaRPr>
          </a:p>
          <a:p>
            <a:pPr defTabSz="914030" fontAlgn="base">
              <a:spcBef>
                <a:spcPct val="0"/>
              </a:spcBef>
              <a:spcAft>
                <a:spcPct val="0"/>
              </a:spcAft>
            </a:pPr>
            <a:endParaRPr lang="en-US" sz="1961" dirty="0">
              <a:gradFill>
                <a:gsLst>
                  <a:gs pos="16814">
                    <a:srgbClr val="FFFFFF"/>
                  </a:gs>
                  <a:gs pos="46000">
                    <a:srgbClr val="FFFFFF"/>
                  </a:gs>
                </a:gsLst>
                <a:lin ang="5400000" scaled="0"/>
              </a:gradFill>
              <a:latin typeface="Segoe UI"/>
            </a:endParaRPr>
          </a:p>
        </p:txBody>
      </p:sp>
      <p:sp>
        <p:nvSpPr>
          <p:cNvPr id="8" name="TextBox 7"/>
          <p:cNvSpPr txBox="1"/>
          <p:nvPr/>
        </p:nvSpPr>
        <p:spPr>
          <a:xfrm>
            <a:off x="2276119" y="1405697"/>
            <a:ext cx="1867552" cy="778454"/>
          </a:xfrm>
          <a:prstGeom prst="rect">
            <a:avLst/>
          </a:prstGeom>
          <a:noFill/>
        </p:spPr>
        <p:txBody>
          <a:bodyPr wrap="square" lIns="179285" tIns="143428" rIns="179285" bIns="143428" rtlCol="0">
            <a:spAutoFit/>
          </a:bodyPr>
          <a:lstStyle/>
          <a:p>
            <a:pPr defTabSz="914367">
              <a:lnSpc>
                <a:spcPct val="90000"/>
              </a:lnSpc>
              <a:spcAft>
                <a:spcPts val="588"/>
              </a:spcAft>
            </a:pPr>
            <a:r>
              <a:rPr lang="en-US" sz="3529" b="1" dirty="0">
                <a:gradFill>
                  <a:gsLst>
                    <a:gs pos="16814">
                      <a:srgbClr val="FFFFFF"/>
                    </a:gs>
                    <a:gs pos="46000">
                      <a:srgbClr val="FFFFFF"/>
                    </a:gs>
                  </a:gsLst>
                  <a:lin ang="5400000" scaled="0"/>
                </a:gradFill>
                <a:latin typeface="Segoe UI"/>
              </a:rPr>
              <a:t>Azure</a:t>
            </a:r>
            <a:endParaRPr lang="en-US" sz="3529" b="1" dirty="0">
              <a:gradFill>
                <a:gsLst>
                  <a:gs pos="16814">
                    <a:srgbClr val="FFFFFF"/>
                  </a:gs>
                  <a:gs pos="46000">
                    <a:srgbClr val="FFFFFF"/>
                  </a:gs>
                </a:gsLst>
                <a:lin ang="5400000" scaled="0"/>
              </a:gradFill>
              <a:latin typeface="Segoe UI"/>
            </a:endParaRPr>
          </a:p>
        </p:txBody>
      </p:sp>
      <p:sp>
        <p:nvSpPr>
          <p:cNvPr id="15" name="Rounded Rectangle 14"/>
          <p:cNvSpPr/>
          <p:nvPr/>
        </p:nvSpPr>
        <p:spPr bwMode="auto">
          <a:xfrm>
            <a:off x="1795961" y="2383171"/>
            <a:ext cx="3104806" cy="952359"/>
          </a:xfrm>
          <a:prstGeom prst="roundRect">
            <a:avLst/>
          </a:prstGeom>
          <a:solidFill>
            <a:srgbClr val="FFFF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latin typeface="Segoe UI"/>
            </a:endParaRPr>
          </a:p>
        </p:txBody>
      </p:sp>
      <p:pic>
        <p:nvPicPr>
          <p:cNvPr id="14" name="Picture 13"/>
          <p:cNvPicPr>
            <a:picLocks noChangeAspect="1"/>
          </p:cNvPicPr>
          <p:nvPr/>
        </p:nvPicPr>
        <p:blipFill>
          <a:blip r:embed="rId3"/>
          <a:stretch>
            <a:fillRect/>
          </a:stretch>
        </p:blipFill>
        <p:spPr>
          <a:xfrm>
            <a:off x="1795961" y="2530628"/>
            <a:ext cx="1344637" cy="756358"/>
          </a:xfrm>
          <a:prstGeom prst="rect">
            <a:avLst/>
          </a:prstGeom>
        </p:spPr>
      </p:pic>
      <p:sp>
        <p:nvSpPr>
          <p:cNvPr id="10" name="TextBox 9"/>
          <p:cNvSpPr txBox="1"/>
          <p:nvPr/>
        </p:nvSpPr>
        <p:spPr>
          <a:xfrm>
            <a:off x="2890163" y="2586122"/>
            <a:ext cx="1867552"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b="1" dirty="0">
                <a:solidFill>
                  <a:srgbClr val="008272"/>
                </a:solidFill>
                <a:latin typeface="Segoe UI"/>
              </a:rPr>
              <a:t>Website</a:t>
            </a:r>
            <a:endParaRPr lang="en-US" sz="2353" b="1" dirty="0">
              <a:solidFill>
                <a:srgbClr val="008272"/>
              </a:solidFill>
              <a:latin typeface="Segoe UI"/>
            </a:endParaRPr>
          </a:p>
        </p:txBody>
      </p:sp>
      <p:sp>
        <p:nvSpPr>
          <p:cNvPr id="16" name="Rounded Rectangle 15"/>
          <p:cNvSpPr/>
          <p:nvPr/>
        </p:nvSpPr>
        <p:spPr bwMode="auto">
          <a:xfrm>
            <a:off x="1789608" y="3472968"/>
            <a:ext cx="3111159" cy="996854"/>
          </a:xfrm>
          <a:prstGeom prst="roundRect">
            <a:avLst/>
          </a:prstGeom>
          <a:solidFill>
            <a:srgbClr val="FFFF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latin typeface="Segoe UI"/>
            </a:endParaRPr>
          </a:p>
        </p:txBody>
      </p:sp>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708473" y="3441526"/>
            <a:ext cx="1419722" cy="1064791"/>
          </a:xfrm>
          <a:prstGeom prst="rect">
            <a:avLst/>
          </a:prstGeom>
        </p:spPr>
      </p:pic>
      <p:sp>
        <p:nvSpPr>
          <p:cNvPr id="12" name="TextBox 11"/>
          <p:cNvSpPr txBox="1"/>
          <p:nvPr/>
        </p:nvSpPr>
        <p:spPr>
          <a:xfrm>
            <a:off x="2910440" y="3436472"/>
            <a:ext cx="2384115" cy="941386"/>
          </a:xfrm>
          <a:prstGeom prst="rect">
            <a:avLst/>
          </a:prstGeom>
          <a:noFill/>
        </p:spPr>
        <p:txBody>
          <a:bodyPr wrap="square" lIns="179285" tIns="143428" rIns="179285" bIns="143428" rtlCol="0">
            <a:spAutoFit/>
          </a:bodyPr>
          <a:lstStyle/>
          <a:p>
            <a:pPr defTabSz="914367">
              <a:lnSpc>
                <a:spcPct val="90000"/>
              </a:lnSpc>
              <a:spcAft>
                <a:spcPts val="588"/>
              </a:spcAft>
            </a:pPr>
            <a:r>
              <a:rPr lang="en-US" sz="2353" b="1" dirty="0">
                <a:solidFill>
                  <a:srgbClr val="008272"/>
                </a:solidFill>
                <a:latin typeface="Segoe UI"/>
              </a:rPr>
              <a:t>Azure Automation</a:t>
            </a:r>
            <a:endParaRPr lang="en-US" sz="2353" b="1" dirty="0">
              <a:solidFill>
                <a:srgbClr val="008272"/>
              </a:solidFill>
              <a:latin typeface="Segoe UI"/>
            </a:endParaRPr>
          </a:p>
        </p:txBody>
      </p:sp>
      <p:cxnSp>
        <p:nvCxnSpPr>
          <p:cNvPr id="18" name="Straight Arrow Connector 17"/>
          <p:cNvCxnSpPr/>
          <p:nvPr/>
        </p:nvCxnSpPr>
        <p:spPr>
          <a:xfrm flipV="1">
            <a:off x="4902873" y="2436664"/>
            <a:ext cx="4365391" cy="1181327"/>
          </a:xfrm>
          <a:prstGeom prst="straightConnector1">
            <a:avLst/>
          </a:prstGeom>
          <a:ln w="41275">
            <a:solidFill>
              <a:schemeClr val="accent5"/>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H="1">
            <a:off x="4935553" y="1861244"/>
            <a:ext cx="3884508" cy="999094"/>
          </a:xfrm>
          <a:prstGeom prst="straightConnector1">
            <a:avLst/>
          </a:prstGeom>
          <a:ln w="41275">
            <a:solidFill>
              <a:schemeClr val="accent5"/>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7227036" y="3788700"/>
            <a:ext cx="4082456"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b="1" dirty="0">
                <a:solidFill>
                  <a:srgbClr val="FFFFFF"/>
                </a:solidFill>
                <a:latin typeface="Segoe UI"/>
              </a:rPr>
              <a:t>On-premises data center</a:t>
            </a:r>
            <a:endParaRPr lang="en-US" sz="2353" b="1" dirty="0">
              <a:solidFill>
                <a:srgbClr val="FFFFFF"/>
              </a:solidFill>
              <a:latin typeface="Segoe UI"/>
            </a:endParaRPr>
          </a:p>
        </p:txBody>
      </p:sp>
      <p:grpSp>
        <p:nvGrpSpPr>
          <p:cNvPr id="37" name="Group 36"/>
          <p:cNvGrpSpPr/>
          <p:nvPr/>
        </p:nvGrpSpPr>
        <p:grpSpPr>
          <a:xfrm>
            <a:off x="6905662" y="5712702"/>
            <a:ext cx="3821867" cy="859298"/>
            <a:chOff x="7120334" y="6011862"/>
            <a:chExt cx="4022943" cy="996224"/>
          </a:xfrm>
        </p:grpSpPr>
        <p:sp>
          <p:nvSpPr>
            <p:cNvPr id="23" name="Rectangle 22"/>
            <p:cNvSpPr/>
            <p:nvPr/>
          </p:nvSpPr>
          <p:spPr bwMode="auto">
            <a:xfrm>
              <a:off x="7206635" y="6011862"/>
              <a:ext cx="3936642" cy="996224"/>
            </a:xfrm>
            <a:prstGeom prst="rect">
              <a:avLst/>
            </a:prstGeom>
            <a:solidFill>
              <a:srgbClr val="00BC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r>
                <a:rPr lang="en-US" sz="2353" b="1" dirty="0">
                  <a:gradFill>
                    <a:gsLst>
                      <a:gs pos="16814">
                        <a:srgbClr val="FFFFFF"/>
                      </a:gs>
                      <a:gs pos="46000">
                        <a:srgbClr val="FFFFFF"/>
                      </a:gs>
                    </a:gsLst>
                    <a:lin ang="5400000" scaled="0"/>
                  </a:gradFill>
                  <a:latin typeface="Segoe UI"/>
                </a:rPr>
                <a:t>On-premises VM</a:t>
              </a:r>
              <a:endParaRPr lang="en-US" sz="2353" b="1" dirty="0">
                <a:gradFill>
                  <a:gsLst>
                    <a:gs pos="16814">
                      <a:srgbClr val="FFFFFF"/>
                    </a:gs>
                    <a:gs pos="46000">
                      <a:srgbClr val="FFFFFF"/>
                    </a:gs>
                  </a:gsLst>
                  <a:lin ang="5400000" scaled="0"/>
                </a:gradFill>
                <a:latin typeface="Segoe UI"/>
              </a:endParaRPr>
            </a:p>
          </p:txBody>
        </p:sp>
        <p:pic>
          <p:nvPicPr>
            <p:cNvPr id="26" name="Picture 25"/>
            <p:cNvPicPr>
              <a:picLocks noChangeAspect="1"/>
            </p:cNvPicPr>
            <p:nvPr/>
          </p:nvPicPr>
          <p:blipFill>
            <a:blip r:embed="rId5"/>
            <a:stretch>
              <a:fillRect/>
            </a:stretch>
          </p:blipFill>
          <p:spPr>
            <a:xfrm>
              <a:off x="7120334" y="6173714"/>
              <a:ext cx="880438" cy="720192"/>
            </a:xfrm>
            <a:prstGeom prst="rect">
              <a:avLst/>
            </a:prstGeom>
          </p:spPr>
        </p:pic>
      </p:grpSp>
      <p:grpSp>
        <p:nvGrpSpPr>
          <p:cNvPr id="36" name="Group 35"/>
          <p:cNvGrpSpPr/>
          <p:nvPr/>
        </p:nvGrpSpPr>
        <p:grpSpPr>
          <a:xfrm>
            <a:off x="7067127" y="4400127"/>
            <a:ext cx="3660401" cy="1195233"/>
            <a:chOff x="7285037" y="4564062"/>
            <a:chExt cx="3733800" cy="1219200"/>
          </a:xfrm>
        </p:grpSpPr>
        <p:grpSp>
          <p:nvGrpSpPr>
            <p:cNvPr id="27" name="Group 26"/>
            <p:cNvGrpSpPr/>
            <p:nvPr/>
          </p:nvGrpSpPr>
          <p:grpSpPr>
            <a:xfrm>
              <a:off x="7285037" y="4564062"/>
              <a:ext cx="3733800" cy="1219200"/>
              <a:chOff x="6065837" y="5402262"/>
              <a:chExt cx="3733800" cy="1219200"/>
            </a:xfrm>
          </p:grpSpPr>
          <p:sp>
            <p:nvSpPr>
              <p:cNvPr id="6" name="Rectangle 5"/>
              <p:cNvSpPr/>
              <p:nvPr/>
            </p:nvSpPr>
            <p:spPr bwMode="auto">
              <a:xfrm>
                <a:off x="6065837" y="5402262"/>
                <a:ext cx="3733800" cy="1219200"/>
              </a:xfrm>
              <a:prstGeom prst="rect">
                <a:avLst/>
              </a:prstGeom>
              <a:solidFill>
                <a:srgbClr val="00BCF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3529" dirty="0">
                  <a:gradFill>
                    <a:gsLst>
                      <a:gs pos="16814">
                        <a:srgbClr val="FFFFFF"/>
                      </a:gs>
                      <a:gs pos="46000">
                        <a:srgbClr val="FFFFFF"/>
                      </a:gs>
                    </a:gsLst>
                    <a:lin ang="5400000" scaled="0"/>
                  </a:gradFill>
                  <a:latin typeface="Segoe UI"/>
                </a:endParaRPr>
              </a:p>
            </p:txBody>
          </p:sp>
          <p:sp>
            <p:nvSpPr>
              <p:cNvPr id="19" name="Rounded Rectangle 18"/>
              <p:cNvSpPr/>
              <p:nvPr/>
            </p:nvSpPr>
            <p:spPr bwMode="auto">
              <a:xfrm>
                <a:off x="6299317" y="5526134"/>
                <a:ext cx="3167064" cy="971456"/>
              </a:xfrm>
              <a:prstGeom prst="roundRect">
                <a:avLst/>
              </a:prstGeom>
              <a:solidFill>
                <a:srgbClr val="FFFFFF"/>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latin typeface="Segoe UI"/>
                </a:endParaRPr>
              </a:p>
            </p:txBody>
          </p:sp>
          <p:sp>
            <p:nvSpPr>
              <p:cNvPr id="21" name="TextBox 20"/>
              <p:cNvSpPr txBox="1"/>
              <p:nvPr/>
            </p:nvSpPr>
            <p:spPr>
              <a:xfrm>
                <a:off x="7179582" y="5578190"/>
                <a:ext cx="2304726" cy="849463"/>
              </a:xfrm>
              <a:prstGeom prst="rect">
                <a:avLst/>
              </a:prstGeom>
              <a:noFill/>
            </p:spPr>
            <p:txBody>
              <a:bodyPr wrap="square" lIns="179285" tIns="143428" rIns="179285" bIns="143428" rtlCol="0">
                <a:spAutoFit/>
              </a:bodyPr>
              <a:lstStyle/>
              <a:p>
                <a:pPr defTabSz="914367">
                  <a:lnSpc>
                    <a:spcPct val="90000"/>
                  </a:lnSpc>
                  <a:spcAft>
                    <a:spcPts val="588"/>
                  </a:spcAft>
                </a:pPr>
                <a:r>
                  <a:rPr lang="en-US" sz="1961" b="1" dirty="0">
                    <a:solidFill>
                      <a:srgbClr val="008272"/>
                    </a:solidFill>
                    <a:latin typeface="Segoe UI"/>
                  </a:rPr>
                  <a:t>Hybrid runbook worker</a:t>
                </a:r>
                <a:endParaRPr lang="en-US" sz="1961" b="1" dirty="0">
                  <a:solidFill>
                    <a:srgbClr val="008272"/>
                  </a:solidFill>
                  <a:latin typeface="Segoe UI"/>
                </a:endParaRPr>
              </a:p>
            </p:txBody>
          </p:sp>
        </p:grpSp>
        <p:pic>
          <p:nvPicPr>
            <p:cNvPr id="34" name="Picture 33"/>
            <p:cNvPicPr>
              <a:picLocks noChangeAspect="1"/>
            </p:cNvPicPr>
            <p:nvPr/>
          </p:nvPicPr>
          <p:blipFill>
            <a:blip r:embed="rId6"/>
            <a:stretch>
              <a:fillRect/>
            </a:stretch>
          </p:blipFill>
          <p:spPr>
            <a:xfrm>
              <a:off x="7564021" y="4736334"/>
              <a:ext cx="809625" cy="866775"/>
            </a:xfrm>
            <a:prstGeom prst="rect">
              <a:avLst/>
            </a:prstGeom>
          </p:spPr>
        </p:pic>
      </p:grpSp>
      <p:grpSp>
        <p:nvGrpSpPr>
          <p:cNvPr id="9" name="Group 8"/>
          <p:cNvGrpSpPr/>
          <p:nvPr/>
        </p:nvGrpSpPr>
        <p:grpSpPr>
          <a:xfrm>
            <a:off x="1389770" y="2893885"/>
            <a:ext cx="401944" cy="1152362"/>
            <a:chOff x="1417637" y="2951416"/>
            <a:chExt cx="410004" cy="1175469"/>
          </a:xfrm>
        </p:grpSpPr>
        <p:cxnSp>
          <p:nvCxnSpPr>
            <p:cNvPr id="31" name="Elbow Connector 30"/>
            <p:cNvCxnSpPr/>
            <p:nvPr/>
          </p:nvCxnSpPr>
          <p:spPr>
            <a:xfrm rot="16200000" flipH="1" flipV="1">
              <a:off x="1044706" y="3343951"/>
              <a:ext cx="1175469" cy="390400"/>
            </a:xfrm>
            <a:prstGeom prst="bentConnector3">
              <a:avLst>
                <a:gd name="adj1" fmla="val -84"/>
              </a:avLst>
            </a:prstGeom>
            <a:ln w="38100">
              <a:solidFill>
                <a:schemeClr val="tx1">
                  <a:alpha val="95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1417637" y="4126885"/>
              <a:ext cx="407856" cy="0"/>
            </a:xfrm>
            <a:prstGeom prst="straightConnector1">
              <a:avLst/>
            </a:prstGeom>
            <a:ln w="38100">
              <a:solidFill>
                <a:schemeClr val="tx1">
                  <a:alpha val="95000"/>
                </a:schemeClr>
              </a:solidFill>
              <a:headEnd type="none"/>
              <a:tailEnd type="triangle"/>
            </a:ln>
          </p:spPr>
          <p:style>
            <a:lnRef idx="1">
              <a:schemeClr val="accent1"/>
            </a:lnRef>
            <a:fillRef idx="0">
              <a:schemeClr val="accent1"/>
            </a:fillRef>
            <a:effectRef idx="0">
              <a:schemeClr val="accent1"/>
            </a:effectRef>
            <a:fontRef idx="minor">
              <a:schemeClr val="tx1"/>
            </a:fontRef>
          </p:style>
        </p:cxnSp>
      </p:grpSp>
      <p:cxnSp>
        <p:nvCxnSpPr>
          <p:cNvPr id="39" name="Straight Arrow Connector 38"/>
          <p:cNvCxnSpPr/>
          <p:nvPr/>
        </p:nvCxnSpPr>
        <p:spPr>
          <a:xfrm>
            <a:off x="4951663" y="4203670"/>
            <a:ext cx="2061270" cy="842125"/>
          </a:xfrm>
          <a:prstGeom prst="straightConnector1">
            <a:avLst/>
          </a:prstGeom>
          <a:ln w="41275">
            <a:solidFill>
              <a:schemeClr val="accent5"/>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8820061" y="5520658"/>
            <a:ext cx="0" cy="494947"/>
          </a:xfrm>
          <a:prstGeom prst="straightConnector1">
            <a:avLst/>
          </a:prstGeom>
          <a:ln w="47625">
            <a:solidFill>
              <a:schemeClr val="tx1"/>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2033589"/>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solidFill>
                  <a:schemeClr val="bg1"/>
                </a:solidFill>
              </a:rPr>
              <a:t>Automation Hybrid Runbook Workers</a:t>
            </a:r>
            <a:endParaRPr lang="en-US" dirty="0">
              <a:solidFill>
                <a:schemeClr val="bg1"/>
              </a:solidFill>
            </a:endParaRPr>
          </a:p>
        </p:txBody>
      </p:sp>
      <p:sp>
        <p:nvSpPr>
          <p:cNvPr id="6" name="Text Placeholder 5"/>
          <p:cNvSpPr>
            <a:spLocks noGrp="1"/>
          </p:cNvSpPr>
          <p:nvPr>
            <p:ph sz="quarter" idx="10"/>
          </p:nvPr>
        </p:nvSpPr>
        <p:spPr>
          <a:xfrm>
            <a:off x="269240" y="1664188"/>
            <a:ext cx="10757098" cy="4780164"/>
          </a:xfrm>
        </p:spPr>
        <p:txBody>
          <a:bodyPr>
            <a:normAutofit fontScale="85000" lnSpcReduction="20000"/>
          </a:bodyPr>
          <a:lstStyle/>
          <a:p>
            <a:pPr marL="0" indent="0">
              <a:buNone/>
            </a:pPr>
            <a:r>
              <a:rPr lang="en-US" b="1" dirty="0" smtClean="0">
                <a:solidFill>
                  <a:schemeClr val="bg1"/>
                </a:solidFill>
              </a:rPr>
              <a:t>What is hybrid? </a:t>
            </a:r>
          </a:p>
          <a:p>
            <a:r>
              <a:rPr lang="en-US" dirty="0" smtClean="0">
                <a:solidFill>
                  <a:schemeClr val="bg1"/>
                </a:solidFill>
              </a:rPr>
              <a:t>Hybrid Runbook Workers in Automation allow you to run runbooks on machines located in your data center in order to manage local resources</a:t>
            </a:r>
          </a:p>
          <a:p>
            <a:r>
              <a:rPr lang="en-US" dirty="0" smtClean="0">
                <a:solidFill>
                  <a:schemeClr val="bg1"/>
                </a:solidFill>
              </a:rPr>
              <a:t>Runbooks are stored and managed in Azure Automation and delivered to one or more on-premises machines where they are run</a:t>
            </a:r>
          </a:p>
          <a:p>
            <a:endParaRPr lang="en-US" dirty="0" smtClean="0">
              <a:solidFill>
                <a:schemeClr val="bg1"/>
              </a:solidFill>
            </a:endParaRPr>
          </a:p>
          <a:p>
            <a:pPr marL="0" indent="0">
              <a:buNone/>
            </a:pPr>
            <a:r>
              <a:rPr lang="en-US" b="1" dirty="0" smtClean="0">
                <a:solidFill>
                  <a:schemeClr val="bg1"/>
                </a:solidFill>
              </a:rPr>
              <a:t>Why use hybrid?</a:t>
            </a:r>
          </a:p>
          <a:p>
            <a:pPr lvl="1"/>
            <a:r>
              <a:rPr lang="en-US" dirty="0" smtClean="0">
                <a:solidFill>
                  <a:schemeClr val="bg1"/>
                </a:solidFill>
              </a:rPr>
              <a:t>Allows for management of on-premises resources from Azure Automation</a:t>
            </a:r>
          </a:p>
          <a:p>
            <a:pPr lvl="1"/>
            <a:r>
              <a:rPr lang="en-US" dirty="0" smtClean="0">
                <a:solidFill>
                  <a:schemeClr val="bg1"/>
                </a:solidFill>
              </a:rPr>
              <a:t>Provides single location for handling automation tasks across clouds and data centers</a:t>
            </a:r>
          </a:p>
          <a:p>
            <a:pPr lvl="1"/>
            <a:r>
              <a:rPr lang="en-US" dirty="0" smtClean="0">
                <a:solidFill>
                  <a:schemeClr val="bg1"/>
                </a:solidFill>
              </a:rPr>
              <a:t>Removes the need to deploy, maintain and upgrade an Azure Pack / SMA environment</a:t>
            </a:r>
          </a:p>
          <a:p>
            <a:pPr lvl="1"/>
            <a:endParaRPr lang="en-US" dirty="0" smtClean="0">
              <a:solidFill>
                <a:schemeClr val="bg1"/>
              </a:solidFill>
            </a:endParaRPr>
          </a:p>
          <a:p>
            <a:pPr marL="0" indent="0">
              <a:buNone/>
            </a:pPr>
            <a:r>
              <a:rPr lang="en-US" b="1" dirty="0" smtClean="0">
                <a:solidFill>
                  <a:schemeClr val="bg1"/>
                </a:solidFill>
              </a:rPr>
              <a:t>How do you use hybrid? </a:t>
            </a:r>
          </a:p>
          <a:p>
            <a:pPr lvl="1"/>
            <a:r>
              <a:rPr lang="en-US" dirty="0" smtClean="0">
                <a:solidFill>
                  <a:schemeClr val="bg1"/>
                </a:solidFill>
              </a:rPr>
              <a:t>Start a runbook using Automation cmdlets and specify the hybrid worker for the runbook:</a:t>
            </a:r>
          </a:p>
          <a:p>
            <a:pPr marL="336145" lvl="1" indent="0">
              <a:buNone/>
            </a:pPr>
            <a:endParaRPr lang="en-US" sz="1863" dirty="0">
              <a:solidFill>
                <a:schemeClr val="bg1"/>
              </a:solidFill>
            </a:endParaRPr>
          </a:p>
          <a:p>
            <a:pPr marL="336145" lvl="1" indent="0">
              <a:buNone/>
            </a:pPr>
            <a:r>
              <a:rPr lang="en-US" sz="1863" dirty="0">
                <a:solidFill>
                  <a:schemeClr val="bg1"/>
                </a:solidFill>
              </a:rPr>
              <a:t>Start-</a:t>
            </a:r>
            <a:r>
              <a:rPr lang="en-US" sz="1863" dirty="0" err="1">
                <a:solidFill>
                  <a:schemeClr val="bg1"/>
                </a:solidFill>
              </a:rPr>
              <a:t>AzureAutomationRunbook</a:t>
            </a:r>
            <a:r>
              <a:rPr lang="en-US" sz="1863" dirty="0">
                <a:solidFill>
                  <a:schemeClr val="bg1"/>
                </a:solidFill>
              </a:rPr>
              <a:t>  -Name &lt;</a:t>
            </a:r>
            <a:r>
              <a:rPr lang="en-US" sz="1863" dirty="0" err="1">
                <a:solidFill>
                  <a:schemeClr val="bg1"/>
                </a:solidFill>
              </a:rPr>
              <a:t>rb</a:t>
            </a:r>
            <a:r>
              <a:rPr lang="en-US" sz="1863" dirty="0">
                <a:solidFill>
                  <a:schemeClr val="bg1"/>
                </a:solidFill>
              </a:rPr>
              <a:t>&gt; -</a:t>
            </a:r>
            <a:r>
              <a:rPr lang="en-US" sz="1863" dirty="0" err="1">
                <a:solidFill>
                  <a:schemeClr val="bg1"/>
                </a:solidFill>
              </a:rPr>
              <a:t>AutomationAccountName</a:t>
            </a:r>
            <a:r>
              <a:rPr lang="en-US" sz="1863" dirty="0">
                <a:solidFill>
                  <a:schemeClr val="bg1"/>
                </a:solidFill>
              </a:rPr>
              <a:t> &lt;acct&gt; -</a:t>
            </a:r>
            <a:r>
              <a:rPr lang="en-US" sz="1863" dirty="0" err="1">
                <a:solidFill>
                  <a:schemeClr val="bg1"/>
                </a:solidFill>
              </a:rPr>
              <a:t>RunOn</a:t>
            </a:r>
            <a:r>
              <a:rPr lang="en-US" sz="1863" dirty="0">
                <a:solidFill>
                  <a:schemeClr val="bg1"/>
                </a:solidFill>
              </a:rPr>
              <a:t> &lt;</a:t>
            </a:r>
            <a:r>
              <a:rPr lang="en-US" sz="1863" dirty="0" err="1">
                <a:solidFill>
                  <a:schemeClr val="bg1"/>
                </a:solidFill>
              </a:rPr>
              <a:t>GroupName</a:t>
            </a:r>
            <a:r>
              <a:rPr lang="en-US" sz="1863" dirty="0">
                <a:solidFill>
                  <a:schemeClr val="bg1"/>
                </a:solidFill>
              </a:rPr>
              <a:t>&gt;</a:t>
            </a:r>
            <a:endParaRPr lang="en-US" sz="1863" dirty="0">
              <a:solidFill>
                <a:schemeClr val="bg1"/>
              </a:solidFill>
            </a:endParaRPr>
          </a:p>
        </p:txBody>
      </p:sp>
    </p:spTree>
    <p:extLst>
      <p:ext uri="{BB962C8B-B14F-4D97-AF65-F5344CB8AC3E}">
        <p14:creationId xmlns:p14="http://schemas.microsoft.com/office/powerpoint/2010/main" val="633616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Demo</a:t>
            </a:r>
            <a:endParaRPr lang="en-US" dirty="0"/>
          </a:p>
        </p:txBody>
      </p:sp>
      <p:sp>
        <p:nvSpPr>
          <p:cNvPr id="4" name="Text Placeholder 3"/>
          <p:cNvSpPr>
            <a:spLocks noGrp="1"/>
          </p:cNvSpPr>
          <p:nvPr>
            <p:ph type="body" sz="quarter" idx="12"/>
          </p:nvPr>
        </p:nvSpPr>
        <p:spPr/>
        <p:txBody>
          <a:bodyPr/>
          <a:lstStyle/>
          <a:p>
            <a:r>
              <a:rPr lang="en-US" dirty="0" smtClean="0"/>
              <a:t>Hybrid Worker </a:t>
            </a:r>
            <a:r>
              <a:rPr lang="en-US" dirty="0" err="1" smtClean="0"/>
              <a:t>einrichten</a:t>
            </a:r>
            <a:endParaRPr lang="en-US" dirty="0" smtClean="0"/>
          </a:p>
        </p:txBody>
      </p:sp>
    </p:spTree>
    <p:extLst>
      <p:ext uri="{BB962C8B-B14F-4D97-AF65-F5344CB8AC3E}">
        <p14:creationId xmlns:p14="http://schemas.microsoft.com/office/powerpoint/2010/main" val="350612702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People-Centric IT">
  <a:themeElements>
    <a:clrScheme name="STB Template Teal">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21E"/>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9A8E657C-465A-4BBD-9062-958AEFC89CE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768</Words>
  <Application>Microsoft Office PowerPoint</Application>
  <PresentationFormat>Breitbild</PresentationFormat>
  <Paragraphs>98</Paragraphs>
  <Slides>13</Slides>
  <Notes>7</Notes>
  <HiddenSlides>6</HiddenSlides>
  <MMClips>3</MMClips>
  <ScaleCrop>false</ScaleCrop>
  <HeadingPairs>
    <vt:vector size="6" baseType="variant">
      <vt:variant>
        <vt:lpstr>Verwendete Schriftarten</vt:lpstr>
      </vt:variant>
      <vt:variant>
        <vt:i4>8</vt:i4>
      </vt:variant>
      <vt:variant>
        <vt:lpstr>Design</vt:lpstr>
      </vt:variant>
      <vt:variant>
        <vt:i4>1</vt:i4>
      </vt:variant>
      <vt:variant>
        <vt:lpstr>Folientitel</vt:lpstr>
      </vt:variant>
      <vt:variant>
        <vt:i4>13</vt:i4>
      </vt:variant>
    </vt:vector>
  </HeadingPairs>
  <TitlesOfParts>
    <vt:vector size="22" baseType="lpstr">
      <vt:lpstr>Arial</vt:lpstr>
      <vt:lpstr>Calibri</vt:lpstr>
      <vt:lpstr>Consolas</vt:lpstr>
      <vt:lpstr>Segoe Pro</vt:lpstr>
      <vt:lpstr>Segoe Semibold</vt:lpstr>
      <vt:lpstr>Segoe UI</vt:lpstr>
      <vt:lpstr>Segoe UI Light</vt:lpstr>
      <vt:lpstr>Wingdings</vt:lpstr>
      <vt:lpstr>People-Centric IT</vt:lpstr>
      <vt:lpstr>Azure Automation</vt:lpstr>
      <vt:lpstr>Automation in the portal</vt:lpstr>
      <vt:lpstr>Automation Concepts </vt:lpstr>
      <vt:lpstr>Demo</vt:lpstr>
      <vt:lpstr>PowerPoint-Präsentation</vt:lpstr>
      <vt:lpstr>Extending Automation with Integration Modules</vt:lpstr>
      <vt:lpstr>Integrate on-prem and cloud </vt:lpstr>
      <vt:lpstr>Automation Hybrid Runbook Workers</vt:lpstr>
      <vt:lpstr>Demo</vt:lpstr>
      <vt:lpstr>PowerPoint-Präsentation</vt:lpstr>
      <vt:lpstr>Demo</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Automation</dc:title>
  <dc:creator>Peter Kirchner</dc:creator>
  <cp:lastModifiedBy>Peter Kirchner</cp:lastModifiedBy>
  <cp:revision>1</cp:revision>
  <dcterms:created xsi:type="dcterms:W3CDTF">2015-10-21T12:54:06Z</dcterms:created>
  <dcterms:modified xsi:type="dcterms:W3CDTF">2015-10-21T12:54:48Z</dcterms:modified>
</cp:coreProperties>
</file>

<file path=docProps/thumbnail.jpeg>
</file>